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801600" cy="9601200" type="A3"/>
  <p:notesSz cx="6784975" cy="985678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138" autoAdjust="0"/>
  </p:normalViewPr>
  <p:slideViewPr>
    <p:cSldViewPr>
      <p:cViewPr>
        <p:scale>
          <a:sx n="100" d="100"/>
          <a:sy n="100" d="100"/>
        </p:scale>
        <p:origin x="-2216" y="-26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1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2149161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5" y="3044828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61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8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3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5" y="2009143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3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6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003A-2419-4123-8AC6-407F5ED3AC4D}" type="datetimeFigureOut">
              <a:rPr lang="en-AU" smtClean="0"/>
              <a:pPr/>
              <a:t>7/16/12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2F19-B8B2-4C83-90EE-67BB9661CF0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73"/>
          <p:cNvSpPr/>
          <p:nvPr/>
        </p:nvSpPr>
        <p:spPr>
          <a:xfrm>
            <a:off x="6688832" y="1344216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2" rIns="59637" bIns="42493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kern="1200" dirty="0"/>
          </a:p>
        </p:txBody>
      </p:sp>
      <p:grpSp>
        <p:nvGrpSpPr>
          <p:cNvPr id="40" name="Group 39"/>
          <p:cNvGrpSpPr/>
          <p:nvPr/>
        </p:nvGrpSpPr>
        <p:grpSpPr>
          <a:xfrm flipH="1">
            <a:off x="1792768" y="1344217"/>
            <a:ext cx="4320000" cy="558000"/>
            <a:chOff x="1276576" y="69584"/>
            <a:chExt cx="3379575" cy="519238"/>
          </a:xfrm>
        </p:grpSpPr>
        <p:sp>
          <p:nvSpPr>
            <p:cNvPr id="41" name="Round Same Side Corner Rectangle 40"/>
            <p:cNvSpPr/>
            <p:nvPr/>
          </p:nvSpPr>
          <p:spPr>
            <a:xfrm rot="5400000">
              <a:off x="2706745" y="-136058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ound Same Side Corner Rectangle 4"/>
            <p:cNvSpPr/>
            <p:nvPr/>
          </p:nvSpPr>
          <p:spPr>
            <a:xfrm>
              <a:off x="1276577" y="949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12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Applications Open</a:t>
              </a:r>
              <a:endParaRPr lang="en-AU" sz="1100" kern="12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384495"/>
            <a:ext cx="11521440" cy="473669"/>
          </a:xfrm>
        </p:spPr>
        <p:txBody>
          <a:bodyPr>
            <a:noAutofit/>
          </a:bodyPr>
          <a:lstStyle/>
          <a:p>
            <a:r>
              <a:rPr lang="en-AU" sz="2400" b="1" dirty="0" smtClean="0"/>
              <a:t>Proposed GAC New gTLD Advice &amp; Early Warning Processes 2012</a:t>
            </a:r>
            <a:endParaRPr lang="en-AU" sz="2400" b="1" dirty="0"/>
          </a:p>
        </p:txBody>
      </p:sp>
      <p:sp>
        <p:nvSpPr>
          <p:cNvPr id="75" name="Freeform 74"/>
          <p:cNvSpPr/>
          <p:nvPr/>
        </p:nvSpPr>
        <p:spPr>
          <a:xfrm>
            <a:off x="6077213" y="1264419"/>
            <a:ext cx="652503" cy="649047"/>
          </a:xfrm>
          <a:custGeom>
            <a:avLst/>
            <a:gdLst>
              <a:gd name="connsiteX0" fmla="*/ 0 w 652503"/>
              <a:gd name="connsiteY0" fmla="*/ 108177 h 649047"/>
              <a:gd name="connsiteX1" fmla="*/ 31684 w 652503"/>
              <a:gd name="connsiteY1" fmla="*/ 31684 h 649047"/>
              <a:gd name="connsiteX2" fmla="*/ 108177 w 652503"/>
              <a:gd name="connsiteY2" fmla="*/ 0 h 649047"/>
              <a:gd name="connsiteX3" fmla="*/ 544326 w 652503"/>
              <a:gd name="connsiteY3" fmla="*/ 0 h 649047"/>
              <a:gd name="connsiteX4" fmla="*/ 620819 w 652503"/>
              <a:gd name="connsiteY4" fmla="*/ 31684 h 649047"/>
              <a:gd name="connsiteX5" fmla="*/ 652503 w 652503"/>
              <a:gd name="connsiteY5" fmla="*/ 108177 h 649047"/>
              <a:gd name="connsiteX6" fmla="*/ 652503 w 652503"/>
              <a:gd name="connsiteY6" fmla="*/ 540870 h 649047"/>
              <a:gd name="connsiteX7" fmla="*/ 620819 w 652503"/>
              <a:gd name="connsiteY7" fmla="*/ 617363 h 649047"/>
              <a:gd name="connsiteX8" fmla="*/ 544326 w 652503"/>
              <a:gd name="connsiteY8" fmla="*/ 649047 h 649047"/>
              <a:gd name="connsiteX9" fmla="*/ 108177 w 652503"/>
              <a:gd name="connsiteY9" fmla="*/ 649047 h 649047"/>
              <a:gd name="connsiteX10" fmla="*/ 31684 w 652503"/>
              <a:gd name="connsiteY10" fmla="*/ 617363 h 649047"/>
              <a:gd name="connsiteX11" fmla="*/ 0 w 652503"/>
              <a:gd name="connsiteY11" fmla="*/ 540870 h 649047"/>
              <a:gd name="connsiteX12" fmla="*/ 0 w 652503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503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326" y="0"/>
                </a:lnTo>
                <a:cubicBezTo>
                  <a:pt x="573016" y="0"/>
                  <a:pt x="600532" y="11397"/>
                  <a:pt x="620819" y="31684"/>
                </a:cubicBezTo>
                <a:cubicBezTo>
                  <a:pt x="641106" y="51971"/>
                  <a:pt x="652503" y="79486"/>
                  <a:pt x="652503" y="108177"/>
                </a:cubicBezTo>
                <a:lnTo>
                  <a:pt x="652503" y="540870"/>
                </a:lnTo>
                <a:cubicBezTo>
                  <a:pt x="652503" y="569560"/>
                  <a:pt x="641106" y="597076"/>
                  <a:pt x="620819" y="617363"/>
                </a:cubicBezTo>
                <a:cubicBezTo>
                  <a:pt x="600532" y="637650"/>
                  <a:pt x="573017" y="649047"/>
                  <a:pt x="544326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Jan</a:t>
            </a:r>
            <a:endParaRPr lang="en-AU" sz="1100" kern="1200" dirty="0"/>
          </a:p>
        </p:txBody>
      </p:sp>
      <p:grpSp>
        <p:nvGrpSpPr>
          <p:cNvPr id="70" name="Group 69"/>
          <p:cNvGrpSpPr/>
          <p:nvPr/>
        </p:nvGrpSpPr>
        <p:grpSpPr>
          <a:xfrm flipH="1">
            <a:off x="1787968" y="8826669"/>
            <a:ext cx="4320000" cy="558000"/>
            <a:chOff x="1276937" y="7566084"/>
            <a:chExt cx="3379575" cy="519238"/>
          </a:xfrm>
        </p:grpSpPr>
        <p:sp>
          <p:nvSpPr>
            <p:cNvPr id="71" name="Round Same Side Corner Rectangle 70"/>
            <p:cNvSpPr/>
            <p:nvPr/>
          </p:nvSpPr>
          <p:spPr>
            <a:xfrm rot="5400000">
              <a:off x="2707106" y="6135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Round Same Side Corner Rectangle 4"/>
            <p:cNvSpPr/>
            <p:nvPr/>
          </p:nvSpPr>
          <p:spPr>
            <a:xfrm>
              <a:off x="1276938" y="7591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 flipH="1">
            <a:off x="1792768" y="8154297"/>
            <a:ext cx="4320000" cy="558000"/>
            <a:chOff x="1268059" y="6884589"/>
            <a:chExt cx="3379575" cy="519238"/>
          </a:xfrm>
        </p:grpSpPr>
        <p:sp>
          <p:nvSpPr>
            <p:cNvPr id="68" name="Round Same Side Corner Rectangle 67"/>
            <p:cNvSpPr/>
            <p:nvPr/>
          </p:nvSpPr>
          <p:spPr>
            <a:xfrm rot="5400000">
              <a:off x="2698228" y="5454420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Round Same Side Corner Rectangle 4"/>
            <p:cNvSpPr/>
            <p:nvPr/>
          </p:nvSpPr>
          <p:spPr>
            <a:xfrm>
              <a:off x="1268060" y="6909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0" lvl="1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AU" sz="1100" b="1" kern="1200" dirty="0"/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1787968" y="7461093"/>
            <a:ext cx="4320000" cy="558000"/>
            <a:chOff x="1276937" y="6203084"/>
            <a:chExt cx="3379575" cy="519238"/>
          </a:xfrm>
          <a:solidFill>
            <a:srgbClr val="D0D8E8"/>
          </a:solidFill>
        </p:grpSpPr>
        <p:sp>
          <p:nvSpPr>
            <p:cNvPr id="63" name="Round Same Side Corner Rectangle 62"/>
            <p:cNvSpPr/>
            <p:nvPr/>
          </p:nvSpPr>
          <p:spPr>
            <a:xfrm rot="5400000">
              <a:off x="2707106" y="4772915"/>
              <a:ext cx="519238" cy="3379575"/>
            </a:xfrm>
            <a:prstGeom prst="round2SameRect">
              <a:avLst/>
            </a:prstGeom>
            <a:grpFill/>
            <a:ln>
              <a:solidFill>
                <a:srgbClr val="D0D8E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Round Same Side Corner Rectangle 4"/>
            <p:cNvSpPr/>
            <p:nvPr/>
          </p:nvSpPr>
          <p:spPr>
            <a:xfrm>
              <a:off x="1276938" y="6228431"/>
              <a:ext cx="3354228" cy="468544"/>
            </a:xfrm>
            <a:prstGeom prst="rect">
              <a:avLst/>
            </a:prstGeom>
            <a:grpFill/>
            <a:ln>
              <a:solidFill>
                <a:srgbClr val="D0D8E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14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-19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ICANN Toronto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dirty="0" smtClean="0"/>
                <a:t>25</a:t>
              </a:r>
              <a:r>
                <a:rPr lang="en-AU" sz="1100" baseline="30000" dirty="0" smtClean="0"/>
                <a:t>th</a:t>
              </a:r>
              <a:r>
                <a:rPr lang="en-AU" sz="1100" dirty="0" smtClean="0"/>
                <a:t>: Early Warning Period Ends</a:t>
              </a:r>
              <a:endParaRPr lang="en-AU" sz="1100" kern="1200" dirty="0"/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1792768" y="6788715"/>
            <a:ext cx="4320000" cy="558000"/>
            <a:chOff x="1276937" y="5521584"/>
            <a:chExt cx="3379575" cy="519238"/>
          </a:xfrm>
        </p:grpSpPr>
        <p:sp>
          <p:nvSpPr>
            <p:cNvPr id="58" name="Round Same Side Corner Rectangle 57"/>
            <p:cNvSpPr/>
            <p:nvPr/>
          </p:nvSpPr>
          <p:spPr>
            <a:xfrm rot="5400000">
              <a:off x="2707106" y="4091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Round Same Side Corner Rectangle 4"/>
            <p:cNvSpPr/>
            <p:nvPr/>
          </p:nvSpPr>
          <p:spPr>
            <a:xfrm>
              <a:off x="1276938" y="5546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 flipH="1">
            <a:off x="1792768" y="6095517"/>
            <a:ext cx="4320000" cy="558000"/>
            <a:chOff x="1268059" y="4840084"/>
            <a:chExt cx="3379575" cy="519238"/>
          </a:xfrm>
        </p:grpSpPr>
        <p:sp>
          <p:nvSpPr>
            <p:cNvPr id="54" name="Round Same Side Corner Rectangle 53"/>
            <p:cNvSpPr/>
            <p:nvPr/>
          </p:nvSpPr>
          <p:spPr>
            <a:xfrm rot="5400000">
              <a:off x="2698228" y="3409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Round Same Side Corner Rectangle 4"/>
            <p:cNvSpPr/>
            <p:nvPr/>
          </p:nvSpPr>
          <p:spPr>
            <a:xfrm>
              <a:off x="1268060" y="4865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1787968" y="5423139"/>
            <a:ext cx="4320000" cy="558000"/>
            <a:chOff x="1268059" y="4158584"/>
            <a:chExt cx="3379575" cy="519238"/>
          </a:xfrm>
        </p:grpSpPr>
        <p:sp>
          <p:nvSpPr>
            <p:cNvPr id="50" name="Round Same Side Corner Rectangle 49"/>
            <p:cNvSpPr/>
            <p:nvPr/>
          </p:nvSpPr>
          <p:spPr>
            <a:xfrm rot="5400000">
              <a:off x="2698228" y="2728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Round Same Side Corner Rectangle 4"/>
            <p:cNvSpPr/>
            <p:nvPr/>
          </p:nvSpPr>
          <p:spPr>
            <a:xfrm>
              <a:off x="1268060" y="4183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30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</a:t>
              </a:r>
              <a:r>
                <a:rPr lang="en-AU" sz="1100" kern="1200" dirty="0" smtClean="0">
                  <a:solidFill>
                    <a:srgbClr val="FF0000"/>
                  </a:solidFill>
                </a:rPr>
                <a:t>ACTUAL DATE TBD:</a:t>
              </a:r>
              <a:r>
                <a:rPr lang="en-AU" sz="1100" kern="1200" dirty="0" smtClean="0">
                  <a:solidFill>
                    <a:schemeClr val="tx1"/>
                  </a:solidFill>
                </a:rPr>
                <a:t> Communication to GAC that Early Warning Portal is fully operational. </a:t>
              </a:r>
              <a:endParaRPr lang="en-AU" sz="1100" dirty="0" smtClean="0"/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1787968" y="4729941"/>
            <a:ext cx="4320000" cy="558000"/>
            <a:chOff x="1268059" y="3477084"/>
            <a:chExt cx="3379575" cy="519238"/>
          </a:xfrm>
        </p:grpSpPr>
        <p:sp>
          <p:nvSpPr>
            <p:cNvPr id="47" name="Round Same Side Corner Rectangle 46"/>
            <p:cNvSpPr/>
            <p:nvPr/>
          </p:nvSpPr>
          <p:spPr>
            <a:xfrm rot="5400000">
              <a:off x="2698228" y="2046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ound Same Side Corner Rectangle 4"/>
            <p:cNvSpPr/>
            <p:nvPr/>
          </p:nvSpPr>
          <p:spPr>
            <a:xfrm>
              <a:off x="1268060" y="3502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13</a:t>
              </a:r>
              <a:r>
                <a:rPr lang="en-AU" sz="1100" kern="1200" baseline="30000" dirty="0" smtClean="0"/>
                <a:t>th</a:t>
              </a:r>
              <a:r>
                <a:rPr lang="en-AU" sz="1100" dirty="0" smtClean="0"/>
                <a:t>: ICANN posts applications online</a:t>
              </a:r>
              <a:endParaRPr lang="en-AU" sz="11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17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GAC Letter of Advice regarding timelines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dirty="0" smtClean="0"/>
                <a:t>23-28: ICANN 44 – Prague </a:t>
              </a:r>
              <a:endParaRPr lang="en-AU" sz="11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flipH="1">
            <a:off x="1792768" y="2009002"/>
            <a:ext cx="4320000" cy="558000"/>
            <a:chOff x="1276937" y="751084"/>
            <a:chExt cx="3379575" cy="519238"/>
          </a:xfrm>
        </p:grpSpPr>
        <p:sp>
          <p:nvSpPr>
            <p:cNvPr id="38" name="Round Same Side Corner Rectangle 37"/>
            <p:cNvSpPr/>
            <p:nvPr/>
          </p:nvSpPr>
          <p:spPr>
            <a:xfrm rot="5400000">
              <a:off x="2707106" y="-67908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ound Same Side Corner Rectangle 4"/>
            <p:cNvSpPr/>
            <p:nvPr/>
          </p:nvSpPr>
          <p:spPr>
            <a:xfrm>
              <a:off x="1276938" y="7764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 flipH="1">
            <a:off x="1792768" y="2702200"/>
            <a:ext cx="4320000" cy="558000"/>
            <a:chOff x="1268059" y="1432583"/>
            <a:chExt cx="3379575" cy="519238"/>
          </a:xfrm>
        </p:grpSpPr>
        <p:sp>
          <p:nvSpPr>
            <p:cNvPr id="35" name="Round Same Side Corner Rectangle 34"/>
            <p:cNvSpPr/>
            <p:nvPr/>
          </p:nvSpPr>
          <p:spPr>
            <a:xfrm rot="5400000">
              <a:off x="2698228" y="2414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 Same Side Corner Rectangle 4"/>
            <p:cNvSpPr/>
            <p:nvPr/>
          </p:nvSpPr>
          <p:spPr>
            <a:xfrm>
              <a:off x="1268060" y="14579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11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-16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ICANN San Jose</a:t>
              </a:r>
              <a:endParaRPr lang="en-AU" sz="11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787968" y="3364365"/>
            <a:ext cx="4320000" cy="558000"/>
            <a:chOff x="1276937" y="2114083"/>
            <a:chExt cx="3379575" cy="519238"/>
          </a:xfrm>
        </p:grpSpPr>
        <p:sp>
          <p:nvSpPr>
            <p:cNvPr id="32" name="Round Same Side Corner Rectangle 31"/>
            <p:cNvSpPr/>
            <p:nvPr/>
          </p:nvSpPr>
          <p:spPr>
            <a:xfrm rot="5400000">
              <a:off x="2707106" y="683914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 Same Side Corner Rectangle 4"/>
            <p:cNvSpPr/>
            <p:nvPr/>
          </p:nvSpPr>
          <p:spPr>
            <a:xfrm>
              <a:off x="1276938" y="21394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TAS OFFLINE</a:t>
              </a:r>
              <a:endParaRPr lang="en-AU" sz="11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1792768" y="4057563"/>
            <a:ext cx="4320000" cy="558000"/>
            <a:chOff x="1276937" y="2795584"/>
            <a:chExt cx="3379575" cy="519238"/>
          </a:xfrm>
        </p:grpSpPr>
        <p:sp>
          <p:nvSpPr>
            <p:cNvPr id="27" name="Round Same Side Corner Rectangle 26"/>
            <p:cNvSpPr/>
            <p:nvPr/>
          </p:nvSpPr>
          <p:spPr>
            <a:xfrm rot="5400000">
              <a:off x="2707106" y="1365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 Same Side Corner Rectangle 4"/>
            <p:cNvSpPr/>
            <p:nvPr/>
          </p:nvSpPr>
          <p:spPr>
            <a:xfrm>
              <a:off x="1276938" y="2820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dirty="0" smtClean="0"/>
                <a:t>30</a:t>
              </a:r>
              <a:r>
                <a:rPr lang="en-AU" sz="1100" baseline="30000" dirty="0" smtClean="0"/>
                <a:t>th</a:t>
              </a:r>
              <a:r>
                <a:rPr lang="en-AU" sz="1100" b="0" kern="1200" dirty="0" smtClean="0"/>
                <a:t>:</a:t>
              </a:r>
              <a:r>
                <a:rPr lang="en-AU" sz="1100" kern="1200" dirty="0" smtClean="0"/>
                <a:t> Applications Close</a:t>
              </a:r>
            </a:p>
          </p:txBody>
        </p:sp>
      </p:grpSp>
      <p:sp>
        <p:nvSpPr>
          <p:cNvPr id="76" name="Freeform 75"/>
          <p:cNvSpPr/>
          <p:nvPr/>
        </p:nvSpPr>
        <p:spPr>
          <a:xfrm>
            <a:off x="6688832" y="2009003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2" rIns="59637" bIns="42493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kern="1200" dirty="0"/>
          </a:p>
        </p:txBody>
      </p:sp>
      <p:sp>
        <p:nvSpPr>
          <p:cNvPr id="77" name="Freeform 76"/>
          <p:cNvSpPr/>
          <p:nvPr/>
        </p:nvSpPr>
        <p:spPr>
          <a:xfrm>
            <a:off x="6076771" y="1950597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Feb</a:t>
            </a:r>
            <a:endParaRPr lang="en-AU" sz="1100" kern="1200" dirty="0"/>
          </a:p>
        </p:txBody>
      </p:sp>
      <p:sp>
        <p:nvSpPr>
          <p:cNvPr id="78" name="Freeform 77"/>
          <p:cNvSpPr/>
          <p:nvPr/>
        </p:nvSpPr>
        <p:spPr>
          <a:xfrm>
            <a:off x="6688832" y="2691988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kern="1200" dirty="0" smtClean="0"/>
              <a:t>GAC new </a:t>
            </a:r>
            <a:r>
              <a:rPr lang="en-AU" sz="1100" dirty="0" err="1" smtClean="0"/>
              <a:t>gTLD</a:t>
            </a:r>
            <a:r>
              <a:rPr lang="en-AU" sz="1100" dirty="0" smtClean="0"/>
              <a:t> </a:t>
            </a:r>
            <a:r>
              <a:rPr lang="en-AU" sz="1100" kern="1200" dirty="0" smtClean="0"/>
              <a:t>web portal is active, and GAC members request log-in details</a:t>
            </a:r>
            <a:endParaRPr lang="en-AU" sz="1100" kern="1200" dirty="0"/>
          </a:p>
        </p:txBody>
      </p:sp>
      <p:sp>
        <p:nvSpPr>
          <p:cNvPr id="79" name="Freeform 78"/>
          <p:cNvSpPr/>
          <p:nvPr/>
        </p:nvSpPr>
        <p:spPr>
          <a:xfrm>
            <a:off x="6076771" y="2621885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Mar</a:t>
            </a:r>
            <a:endParaRPr lang="en-AU" sz="1100" kern="1200" dirty="0"/>
          </a:p>
        </p:txBody>
      </p:sp>
      <p:sp>
        <p:nvSpPr>
          <p:cNvPr id="80" name="Freeform 79"/>
          <p:cNvSpPr/>
          <p:nvPr/>
        </p:nvSpPr>
        <p:spPr>
          <a:xfrm>
            <a:off x="6688832" y="3364365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kern="1200" dirty="0"/>
          </a:p>
        </p:txBody>
      </p:sp>
      <p:sp>
        <p:nvSpPr>
          <p:cNvPr id="81" name="Freeform 80"/>
          <p:cNvSpPr/>
          <p:nvPr/>
        </p:nvSpPr>
        <p:spPr>
          <a:xfrm>
            <a:off x="6076771" y="3303386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Apr</a:t>
            </a:r>
            <a:endParaRPr lang="en-AU" sz="1100" kern="1200" dirty="0"/>
          </a:p>
        </p:txBody>
      </p:sp>
      <p:sp>
        <p:nvSpPr>
          <p:cNvPr id="82" name="Freeform 81"/>
          <p:cNvSpPr/>
          <p:nvPr/>
        </p:nvSpPr>
        <p:spPr>
          <a:xfrm>
            <a:off x="6688832" y="4057564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0" lvl="1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AU" sz="1100" b="1" kern="1200" dirty="0"/>
          </a:p>
        </p:txBody>
      </p:sp>
      <p:sp>
        <p:nvSpPr>
          <p:cNvPr id="83" name="Freeform 82"/>
          <p:cNvSpPr/>
          <p:nvPr/>
        </p:nvSpPr>
        <p:spPr>
          <a:xfrm>
            <a:off x="6076771" y="3984887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May</a:t>
            </a:r>
            <a:endParaRPr lang="en-AU" sz="1100" kern="1200" dirty="0"/>
          </a:p>
        </p:txBody>
      </p:sp>
      <p:sp>
        <p:nvSpPr>
          <p:cNvPr id="84" name="Freeform 83"/>
          <p:cNvSpPr/>
          <p:nvPr/>
        </p:nvSpPr>
        <p:spPr>
          <a:xfrm>
            <a:off x="6688832" y="4729942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171450" lvl="1" indent="-1714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AU" sz="1100" kern="1200" dirty="0" smtClean="0"/>
              <a:t>GAC Early Warning Web Portal Online and available for use</a:t>
            </a:r>
            <a:endParaRPr lang="en-AU" sz="1100" kern="1200" dirty="0"/>
          </a:p>
        </p:txBody>
      </p:sp>
      <p:sp>
        <p:nvSpPr>
          <p:cNvPr id="85" name="Freeform 84"/>
          <p:cNvSpPr/>
          <p:nvPr/>
        </p:nvSpPr>
        <p:spPr>
          <a:xfrm>
            <a:off x="6076771" y="4666385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Jun</a:t>
            </a:r>
            <a:endParaRPr lang="en-AU" sz="1100" kern="1200" dirty="0"/>
          </a:p>
        </p:txBody>
      </p:sp>
      <p:sp>
        <p:nvSpPr>
          <p:cNvPr id="86" name="Freeform 85"/>
          <p:cNvSpPr/>
          <p:nvPr/>
        </p:nvSpPr>
        <p:spPr>
          <a:xfrm>
            <a:off x="6688832" y="5423140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0" lvl="1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AU" sz="1100" dirty="0"/>
          </a:p>
        </p:txBody>
      </p:sp>
      <p:sp>
        <p:nvSpPr>
          <p:cNvPr id="87" name="Freeform 86"/>
          <p:cNvSpPr/>
          <p:nvPr/>
        </p:nvSpPr>
        <p:spPr>
          <a:xfrm>
            <a:off x="6076771" y="5347886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Jul</a:t>
            </a:r>
            <a:endParaRPr lang="en-AU" sz="1100" kern="1200" dirty="0"/>
          </a:p>
        </p:txBody>
      </p:sp>
      <p:sp>
        <p:nvSpPr>
          <p:cNvPr id="88" name="Freeform 87"/>
          <p:cNvSpPr/>
          <p:nvPr/>
        </p:nvSpPr>
        <p:spPr>
          <a:xfrm>
            <a:off x="6688832" y="6095517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kern="1200" dirty="0" smtClean="0"/>
              <a:t>GAC members use the wiki/discussion pages on EW Portal to coordinate and file Early Warnings </a:t>
            </a:r>
            <a:endParaRPr lang="en-AU" sz="1100" kern="1200" dirty="0"/>
          </a:p>
        </p:txBody>
      </p:sp>
      <p:sp>
        <p:nvSpPr>
          <p:cNvPr id="89" name="Freeform 88"/>
          <p:cNvSpPr/>
          <p:nvPr/>
        </p:nvSpPr>
        <p:spPr>
          <a:xfrm>
            <a:off x="6076771" y="6029387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Aug</a:t>
            </a:r>
            <a:endParaRPr lang="en-AU" sz="1100" kern="1200" dirty="0"/>
          </a:p>
        </p:txBody>
      </p:sp>
      <p:sp>
        <p:nvSpPr>
          <p:cNvPr id="90" name="Freeform 89"/>
          <p:cNvSpPr/>
          <p:nvPr/>
        </p:nvSpPr>
        <p:spPr>
          <a:xfrm>
            <a:off x="6688832" y="6788716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  <a:solidFill>
            <a:srgbClr val="D0D8E8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/>
              <a:t>GAC members use the wiki/discussion pages on EW Portal to coordinate and file Early Warnings </a:t>
            </a:r>
          </a:p>
        </p:txBody>
      </p:sp>
      <p:sp>
        <p:nvSpPr>
          <p:cNvPr id="91" name="Freeform 90"/>
          <p:cNvSpPr/>
          <p:nvPr/>
        </p:nvSpPr>
        <p:spPr>
          <a:xfrm>
            <a:off x="6076771" y="6710885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Sept</a:t>
            </a:r>
            <a:endParaRPr lang="en-AU" sz="1100" kern="1200" dirty="0"/>
          </a:p>
        </p:txBody>
      </p:sp>
      <p:sp>
        <p:nvSpPr>
          <p:cNvPr id="92" name="Freeform 91"/>
          <p:cNvSpPr/>
          <p:nvPr/>
        </p:nvSpPr>
        <p:spPr>
          <a:xfrm>
            <a:off x="6688832" y="7461093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  <a:solidFill>
            <a:srgbClr val="D0D8E8">
              <a:alpha val="90000"/>
            </a:srgbClr>
          </a:solidFill>
          <a:ln>
            <a:solidFill>
              <a:srgbClr val="D0D8E8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 smtClean="0"/>
              <a:t>14</a:t>
            </a:r>
            <a:r>
              <a:rPr lang="en-AU" sz="1100" baseline="30000" dirty="0" smtClean="0"/>
              <a:t>th</a:t>
            </a:r>
            <a:r>
              <a:rPr lang="en-AU" sz="1100" dirty="0" smtClean="0"/>
              <a:t>-19</a:t>
            </a:r>
            <a:r>
              <a:rPr lang="en-AU" sz="1100" baseline="30000" dirty="0" smtClean="0"/>
              <a:t>th</a:t>
            </a:r>
            <a:r>
              <a:rPr lang="en-AU" sz="1100" dirty="0" smtClean="0"/>
              <a:t>: GAC meets to discuss Early Warnings</a:t>
            </a:r>
          </a:p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 smtClean="0"/>
              <a:t>15</a:t>
            </a:r>
            <a:r>
              <a:rPr lang="en-AU" sz="1100" baseline="30000" dirty="0" smtClean="0"/>
              <a:t>th</a:t>
            </a:r>
            <a:r>
              <a:rPr lang="en-AU" sz="1100" dirty="0" smtClean="0"/>
              <a:t>: High Level Meeting</a:t>
            </a:r>
          </a:p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 smtClean="0">
                <a:solidFill>
                  <a:srgbClr val="FF0000"/>
                </a:solidFill>
              </a:rPr>
              <a:t>31st</a:t>
            </a:r>
            <a:r>
              <a:rPr lang="en-AU" sz="1100" dirty="0" smtClean="0">
                <a:solidFill>
                  <a:srgbClr val="FF0000"/>
                </a:solidFill>
              </a:rPr>
              <a:t>: </a:t>
            </a:r>
            <a:r>
              <a:rPr lang="en-AU" sz="1100" dirty="0" smtClean="0">
                <a:solidFill>
                  <a:srgbClr val="FF0000"/>
                </a:solidFill>
              </a:rPr>
              <a:t>Secretariat sends completed Early Warnings to ICANN for distribution to Applicants</a:t>
            </a:r>
          </a:p>
        </p:txBody>
      </p:sp>
      <p:sp>
        <p:nvSpPr>
          <p:cNvPr id="93" name="Freeform 92"/>
          <p:cNvSpPr/>
          <p:nvPr/>
        </p:nvSpPr>
        <p:spPr>
          <a:xfrm>
            <a:off x="6076771" y="7392386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Oct</a:t>
            </a:r>
            <a:endParaRPr lang="en-AU" sz="1100" kern="1200" dirty="0"/>
          </a:p>
        </p:txBody>
      </p:sp>
      <p:sp>
        <p:nvSpPr>
          <p:cNvPr id="94" name="Freeform 93"/>
          <p:cNvSpPr/>
          <p:nvPr/>
        </p:nvSpPr>
        <p:spPr>
          <a:xfrm>
            <a:off x="6688832" y="8154292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AU" sz="1100" dirty="0" smtClean="0">
                <a:solidFill>
                  <a:srgbClr val="FF0000"/>
                </a:solidFill>
              </a:rPr>
              <a:t>22nd </a:t>
            </a:r>
            <a:r>
              <a:rPr lang="en-AU" sz="1100" dirty="0" smtClean="0">
                <a:solidFill>
                  <a:srgbClr val="FF0000"/>
                </a:solidFill>
              </a:rPr>
              <a:t>: </a:t>
            </a:r>
            <a:r>
              <a:rPr lang="en-AU" sz="1100" dirty="0" smtClean="0">
                <a:solidFill>
                  <a:srgbClr val="FF0000"/>
                </a:solidFill>
              </a:rPr>
              <a:t>Reply period for Applicants to Early Warnings ends. 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AU" sz="1100" dirty="0" smtClean="0"/>
              <a:t>GAC works </a:t>
            </a:r>
            <a:r>
              <a:rPr lang="en-AU" sz="1100" dirty="0" err="1" smtClean="0"/>
              <a:t>intersessionally</a:t>
            </a:r>
            <a:r>
              <a:rPr lang="en-AU" sz="1100" dirty="0" smtClean="0"/>
              <a:t> on Advice for contentious strings</a:t>
            </a:r>
          </a:p>
          <a:p>
            <a:pPr marL="171450" lvl="1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AU" sz="1100" kern="1200" dirty="0" smtClean="0"/>
              <a:t>Oct 25</a:t>
            </a:r>
            <a:r>
              <a:rPr lang="en-AU" sz="1100" kern="1200" baseline="30000" dirty="0" smtClean="0"/>
              <a:t>th</a:t>
            </a:r>
            <a:r>
              <a:rPr lang="en-AU" sz="1100" dirty="0"/>
              <a:t> </a:t>
            </a:r>
            <a:r>
              <a:rPr lang="en-AU" sz="1100" dirty="0" smtClean="0"/>
              <a:t>– Nov 14</a:t>
            </a:r>
            <a:r>
              <a:rPr lang="en-AU" sz="1100" baseline="30000" dirty="0" smtClean="0"/>
              <a:t>th</a:t>
            </a:r>
            <a:r>
              <a:rPr lang="en-AU" sz="1100" dirty="0" smtClean="0"/>
              <a:t>: Secretariat fields new </a:t>
            </a:r>
            <a:r>
              <a:rPr lang="en-AU" sz="1100" dirty="0" err="1" smtClean="0"/>
              <a:t>gTLD</a:t>
            </a:r>
            <a:r>
              <a:rPr lang="en-AU" sz="1100" dirty="0" smtClean="0"/>
              <a:t> EW communications from applicants and posts on Portal</a:t>
            </a:r>
            <a:endParaRPr lang="en-AU" sz="1100" kern="1200" dirty="0"/>
          </a:p>
        </p:txBody>
      </p:sp>
      <p:sp>
        <p:nvSpPr>
          <p:cNvPr id="95" name="Freeform 94"/>
          <p:cNvSpPr/>
          <p:nvPr/>
        </p:nvSpPr>
        <p:spPr>
          <a:xfrm>
            <a:off x="6076771" y="8073887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Nov</a:t>
            </a:r>
            <a:endParaRPr lang="en-AU" sz="1100" kern="1200" dirty="0"/>
          </a:p>
        </p:txBody>
      </p:sp>
      <p:sp>
        <p:nvSpPr>
          <p:cNvPr id="96" name="Freeform 95"/>
          <p:cNvSpPr/>
          <p:nvPr/>
        </p:nvSpPr>
        <p:spPr>
          <a:xfrm>
            <a:off x="6688832" y="8826669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/>
              <a:t>GAC works </a:t>
            </a:r>
            <a:r>
              <a:rPr lang="en-AU" sz="1100" dirty="0" err="1"/>
              <a:t>intersessionally</a:t>
            </a:r>
            <a:r>
              <a:rPr lang="en-AU" sz="1100" dirty="0"/>
              <a:t> on Advice for contentious strings</a:t>
            </a:r>
          </a:p>
        </p:txBody>
      </p:sp>
      <p:sp>
        <p:nvSpPr>
          <p:cNvPr id="97" name="Freeform 96"/>
          <p:cNvSpPr/>
          <p:nvPr/>
        </p:nvSpPr>
        <p:spPr>
          <a:xfrm>
            <a:off x="6076771" y="8755385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Dec</a:t>
            </a:r>
            <a:endParaRPr lang="en-AU" sz="1100" kern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2116564" y="101587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solidFill>
                  <a:schemeClr val="accent1"/>
                </a:solidFill>
              </a:rPr>
              <a:t>ICANN New gTLD Milestones</a:t>
            </a:r>
            <a:endParaRPr lang="en-AU" sz="1800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76864" y="101587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solidFill>
                  <a:schemeClr val="accent1"/>
                </a:solidFill>
              </a:rPr>
              <a:t>GAC New gTLD Milestones</a:t>
            </a:r>
            <a:endParaRPr lang="en-AU" sz="1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60" y="408112"/>
            <a:ext cx="11521440" cy="527675"/>
          </a:xfrm>
        </p:spPr>
        <p:txBody>
          <a:bodyPr>
            <a:normAutofit/>
          </a:bodyPr>
          <a:lstStyle/>
          <a:p>
            <a:r>
              <a:rPr lang="en-AU" sz="2400" b="1" dirty="0"/>
              <a:t>Proposed GAC New </a:t>
            </a:r>
            <a:r>
              <a:rPr lang="en-AU" sz="2400" b="1" dirty="0" err="1"/>
              <a:t>gTLD</a:t>
            </a:r>
            <a:r>
              <a:rPr lang="en-AU" sz="2400" b="1" dirty="0"/>
              <a:t> Advice &amp; Early Warning Processes </a:t>
            </a:r>
            <a:r>
              <a:rPr lang="en-AU" sz="2400" b="1" dirty="0" smtClean="0"/>
              <a:t>2013</a:t>
            </a:r>
            <a:endParaRPr lang="en-US" sz="2400" dirty="0"/>
          </a:p>
        </p:txBody>
      </p:sp>
      <p:sp>
        <p:nvSpPr>
          <p:cNvPr id="5" name="Freeform 4"/>
          <p:cNvSpPr/>
          <p:nvPr/>
        </p:nvSpPr>
        <p:spPr>
          <a:xfrm>
            <a:off x="6688832" y="1344216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2" rIns="59637" bIns="42493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/>
              <a:t>GAC works </a:t>
            </a:r>
            <a:r>
              <a:rPr lang="en-AU" sz="1100" dirty="0" err="1"/>
              <a:t>intersessionally</a:t>
            </a:r>
            <a:r>
              <a:rPr lang="en-AU" sz="1100" dirty="0"/>
              <a:t> on Advice for contentious strings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1792767" y="1344217"/>
            <a:ext cx="4320000" cy="558000"/>
            <a:chOff x="1276577" y="69584"/>
            <a:chExt cx="3379575" cy="519238"/>
          </a:xfrm>
        </p:grpSpPr>
        <p:sp>
          <p:nvSpPr>
            <p:cNvPr id="7" name="Round Same Side Corner Rectangle 6"/>
            <p:cNvSpPr/>
            <p:nvPr/>
          </p:nvSpPr>
          <p:spPr>
            <a:xfrm rot="5400000">
              <a:off x="2706746" y="-136058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4"/>
            <p:cNvSpPr/>
            <p:nvPr/>
          </p:nvSpPr>
          <p:spPr>
            <a:xfrm>
              <a:off x="1276577" y="949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sp>
        <p:nvSpPr>
          <p:cNvPr id="9" name="Freeform 8"/>
          <p:cNvSpPr/>
          <p:nvPr/>
        </p:nvSpPr>
        <p:spPr>
          <a:xfrm>
            <a:off x="6077213" y="1264419"/>
            <a:ext cx="652503" cy="649047"/>
          </a:xfrm>
          <a:custGeom>
            <a:avLst/>
            <a:gdLst>
              <a:gd name="connsiteX0" fmla="*/ 0 w 652503"/>
              <a:gd name="connsiteY0" fmla="*/ 108177 h 649047"/>
              <a:gd name="connsiteX1" fmla="*/ 31684 w 652503"/>
              <a:gd name="connsiteY1" fmla="*/ 31684 h 649047"/>
              <a:gd name="connsiteX2" fmla="*/ 108177 w 652503"/>
              <a:gd name="connsiteY2" fmla="*/ 0 h 649047"/>
              <a:gd name="connsiteX3" fmla="*/ 544326 w 652503"/>
              <a:gd name="connsiteY3" fmla="*/ 0 h 649047"/>
              <a:gd name="connsiteX4" fmla="*/ 620819 w 652503"/>
              <a:gd name="connsiteY4" fmla="*/ 31684 h 649047"/>
              <a:gd name="connsiteX5" fmla="*/ 652503 w 652503"/>
              <a:gd name="connsiteY5" fmla="*/ 108177 h 649047"/>
              <a:gd name="connsiteX6" fmla="*/ 652503 w 652503"/>
              <a:gd name="connsiteY6" fmla="*/ 540870 h 649047"/>
              <a:gd name="connsiteX7" fmla="*/ 620819 w 652503"/>
              <a:gd name="connsiteY7" fmla="*/ 617363 h 649047"/>
              <a:gd name="connsiteX8" fmla="*/ 544326 w 652503"/>
              <a:gd name="connsiteY8" fmla="*/ 649047 h 649047"/>
              <a:gd name="connsiteX9" fmla="*/ 108177 w 652503"/>
              <a:gd name="connsiteY9" fmla="*/ 649047 h 649047"/>
              <a:gd name="connsiteX10" fmla="*/ 31684 w 652503"/>
              <a:gd name="connsiteY10" fmla="*/ 617363 h 649047"/>
              <a:gd name="connsiteX11" fmla="*/ 0 w 652503"/>
              <a:gd name="connsiteY11" fmla="*/ 540870 h 649047"/>
              <a:gd name="connsiteX12" fmla="*/ 0 w 652503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503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326" y="0"/>
                </a:lnTo>
                <a:cubicBezTo>
                  <a:pt x="573016" y="0"/>
                  <a:pt x="600532" y="11397"/>
                  <a:pt x="620819" y="31684"/>
                </a:cubicBezTo>
                <a:cubicBezTo>
                  <a:pt x="641106" y="51971"/>
                  <a:pt x="652503" y="79486"/>
                  <a:pt x="652503" y="108177"/>
                </a:cubicBezTo>
                <a:lnTo>
                  <a:pt x="652503" y="540870"/>
                </a:lnTo>
                <a:cubicBezTo>
                  <a:pt x="652503" y="569560"/>
                  <a:pt x="641106" y="597076"/>
                  <a:pt x="620819" y="617363"/>
                </a:cubicBezTo>
                <a:cubicBezTo>
                  <a:pt x="600532" y="637650"/>
                  <a:pt x="573017" y="649047"/>
                  <a:pt x="544326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Jan</a:t>
            </a:r>
            <a:endParaRPr lang="en-AU" sz="1100" kern="1200" dirty="0"/>
          </a:p>
        </p:txBody>
      </p:sp>
      <p:grpSp>
        <p:nvGrpSpPr>
          <p:cNvPr id="10" name="Group 9"/>
          <p:cNvGrpSpPr/>
          <p:nvPr/>
        </p:nvGrpSpPr>
        <p:grpSpPr>
          <a:xfrm flipH="1">
            <a:off x="1787968" y="8826669"/>
            <a:ext cx="4320000" cy="558000"/>
            <a:chOff x="1276937" y="7566084"/>
            <a:chExt cx="3379575" cy="519238"/>
          </a:xfrm>
        </p:grpSpPr>
        <p:sp>
          <p:nvSpPr>
            <p:cNvPr id="11" name="Round Same Side Corner Rectangle 10"/>
            <p:cNvSpPr/>
            <p:nvPr/>
          </p:nvSpPr>
          <p:spPr>
            <a:xfrm rot="5400000">
              <a:off x="2707106" y="6135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 Same Side Corner Rectangle 4"/>
            <p:cNvSpPr/>
            <p:nvPr/>
          </p:nvSpPr>
          <p:spPr>
            <a:xfrm>
              <a:off x="1276938" y="7591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1792768" y="8154297"/>
            <a:ext cx="4320000" cy="558000"/>
            <a:chOff x="1268059" y="6884589"/>
            <a:chExt cx="3379575" cy="519238"/>
          </a:xfrm>
        </p:grpSpPr>
        <p:sp>
          <p:nvSpPr>
            <p:cNvPr id="14" name="Round Same Side Corner Rectangle 13"/>
            <p:cNvSpPr/>
            <p:nvPr/>
          </p:nvSpPr>
          <p:spPr>
            <a:xfrm rot="5400000">
              <a:off x="2698228" y="5454420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 Same Side Corner Rectangle 4"/>
            <p:cNvSpPr/>
            <p:nvPr/>
          </p:nvSpPr>
          <p:spPr>
            <a:xfrm>
              <a:off x="1268060" y="6909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0" lvl="1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AU" sz="1100" b="1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1787968" y="7461093"/>
            <a:ext cx="4320000" cy="558000"/>
            <a:chOff x="1276937" y="6203084"/>
            <a:chExt cx="3379575" cy="519238"/>
          </a:xfrm>
          <a:solidFill>
            <a:srgbClr val="D0D8E8"/>
          </a:solidFill>
        </p:grpSpPr>
        <p:sp>
          <p:nvSpPr>
            <p:cNvPr id="17" name="Round Same Side Corner Rectangle 16"/>
            <p:cNvSpPr/>
            <p:nvPr/>
          </p:nvSpPr>
          <p:spPr>
            <a:xfrm rot="5400000">
              <a:off x="2707106" y="4772915"/>
              <a:ext cx="519238" cy="3379575"/>
            </a:xfrm>
            <a:prstGeom prst="round2SameRect">
              <a:avLst/>
            </a:prstGeom>
            <a:grpFill/>
            <a:ln>
              <a:solidFill>
                <a:srgbClr val="D0D8E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 Same Side Corner Rectangle 4"/>
            <p:cNvSpPr/>
            <p:nvPr/>
          </p:nvSpPr>
          <p:spPr>
            <a:xfrm>
              <a:off x="1276938" y="6228431"/>
              <a:ext cx="3354228" cy="468544"/>
            </a:xfrm>
            <a:prstGeom prst="rect">
              <a:avLst/>
            </a:prstGeom>
            <a:grpFill/>
            <a:ln>
              <a:solidFill>
                <a:srgbClr val="D0D8E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 flipH="1">
            <a:off x="1792768" y="6788715"/>
            <a:ext cx="4320000" cy="558000"/>
            <a:chOff x="1276937" y="5521584"/>
            <a:chExt cx="3379575" cy="519238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2707106" y="4091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1276938" y="5546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 flipH="1">
            <a:off x="1792768" y="6095517"/>
            <a:ext cx="4320000" cy="558000"/>
            <a:chOff x="1268059" y="4840084"/>
            <a:chExt cx="3379575" cy="519238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2698228" y="3409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1268060" y="4865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1787968" y="5423139"/>
            <a:ext cx="4320000" cy="558000"/>
            <a:chOff x="1268059" y="4158584"/>
            <a:chExt cx="3379575" cy="519238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2698228" y="2728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1100" dirty="0"/>
            </a:p>
          </p:txBody>
        </p:sp>
        <p:sp>
          <p:nvSpPr>
            <p:cNvPr id="27" name="Round Same Side Corner Rectangle 4"/>
            <p:cNvSpPr/>
            <p:nvPr/>
          </p:nvSpPr>
          <p:spPr>
            <a:xfrm>
              <a:off x="1268060" y="4183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dirty="0" smtClean="0"/>
                <a:t>14</a:t>
              </a:r>
              <a:r>
                <a:rPr lang="en-AU" sz="1100" baseline="30000" dirty="0" smtClean="0"/>
                <a:t>th</a:t>
              </a:r>
              <a:r>
                <a:rPr lang="en-AU" sz="1100" dirty="0"/>
                <a:t>-</a:t>
              </a:r>
              <a:r>
                <a:rPr lang="en-AU" sz="1100" dirty="0" smtClean="0"/>
                <a:t>19</a:t>
              </a:r>
              <a:r>
                <a:rPr lang="en-AU" sz="1100" baseline="30000" dirty="0" smtClean="0"/>
                <a:t>th</a:t>
              </a:r>
              <a:r>
                <a:rPr lang="en-AU" sz="1100" dirty="0"/>
                <a:t>: ICANN </a:t>
              </a:r>
              <a:r>
                <a:rPr lang="en-AU" sz="1100" dirty="0" smtClean="0"/>
                <a:t>46: Africa</a:t>
              </a:r>
              <a:endParaRPr lang="en-AU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1787968" y="4729941"/>
            <a:ext cx="4320000" cy="558000"/>
            <a:chOff x="1268059" y="3477084"/>
            <a:chExt cx="3379575" cy="519238"/>
          </a:xfrm>
        </p:grpSpPr>
        <p:sp>
          <p:nvSpPr>
            <p:cNvPr id="29" name="Round Same Side Corner Rectangle 28"/>
            <p:cNvSpPr/>
            <p:nvPr/>
          </p:nvSpPr>
          <p:spPr>
            <a:xfrm rot="5400000">
              <a:off x="2698228" y="20469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 Same Side Corner Rectangle 4"/>
            <p:cNvSpPr/>
            <p:nvPr/>
          </p:nvSpPr>
          <p:spPr>
            <a:xfrm>
              <a:off x="1268060" y="35024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792768" y="2009002"/>
            <a:ext cx="4320000" cy="558000"/>
            <a:chOff x="1276937" y="751084"/>
            <a:chExt cx="3379575" cy="519238"/>
          </a:xfrm>
        </p:grpSpPr>
        <p:sp>
          <p:nvSpPr>
            <p:cNvPr id="32" name="Round Same Side Corner Rectangle 31"/>
            <p:cNvSpPr/>
            <p:nvPr/>
          </p:nvSpPr>
          <p:spPr>
            <a:xfrm rot="5400000">
              <a:off x="2707106" y="-67908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 Same Side Corner Rectangle 4"/>
            <p:cNvSpPr/>
            <p:nvPr/>
          </p:nvSpPr>
          <p:spPr>
            <a:xfrm>
              <a:off x="1276938" y="7764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AU" sz="11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 flipH="1">
            <a:off x="1792768" y="2702200"/>
            <a:ext cx="4320000" cy="558000"/>
            <a:chOff x="1268059" y="1432583"/>
            <a:chExt cx="3379575" cy="519238"/>
          </a:xfrm>
        </p:grpSpPr>
        <p:sp>
          <p:nvSpPr>
            <p:cNvPr id="35" name="Round Same Side Corner Rectangle 34"/>
            <p:cNvSpPr/>
            <p:nvPr/>
          </p:nvSpPr>
          <p:spPr>
            <a:xfrm rot="5400000">
              <a:off x="2698228" y="2414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 Same Side Corner Rectangle 4"/>
            <p:cNvSpPr/>
            <p:nvPr/>
          </p:nvSpPr>
          <p:spPr>
            <a:xfrm>
              <a:off x="1268060" y="14579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0" lvl="1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AU" sz="11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flipH="1">
            <a:off x="1787968" y="3364365"/>
            <a:ext cx="4320000" cy="558000"/>
            <a:chOff x="1276937" y="2114083"/>
            <a:chExt cx="3379575" cy="519238"/>
          </a:xfrm>
        </p:grpSpPr>
        <p:sp>
          <p:nvSpPr>
            <p:cNvPr id="38" name="Round Same Side Corner Rectangle 37"/>
            <p:cNvSpPr/>
            <p:nvPr/>
          </p:nvSpPr>
          <p:spPr>
            <a:xfrm rot="5400000">
              <a:off x="2707106" y="683914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ound Same Side Corner Rectangle 4"/>
            <p:cNvSpPr/>
            <p:nvPr/>
          </p:nvSpPr>
          <p:spPr>
            <a:xfrm>
              <a:off x="1276938" y="2139430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AU" sz="1100" kern="1200" dirty="0" smtClean="0"/>
                <a:t>7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-12</a:t>
              </a:r>
              <a:r>
                <a:rPr lang="en-AU" sz="1100" kern="1200" baseline="30000" dirty="0" smtClean="0"/>
                <a:t>th</a:t>
              </a:r>
              <a:r>
                <a:rPr lang="en-AU" sz="1100" kern="1200" dirty="0" smtClean="0"/>
                <a:t>: ICANN 45: Beijing</a:t>
              </a:r>
              <a:endParaRPr lang="en-AU" sz="11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 flipH="1">
            <a:off x="1792768" y="4057563"/>
            <a:ext cx="4320000" cy="558000"/>
            <a:chOff x="1276937" y="2795584"/>
            <a:chExt cx="3379575" cy="519238"/>
          </a:xfrm>
        </p:grpSpPr>
        <p:sp>
          <p:nvSpPr>
            <p:cNvPr id="41" name="Round Same Side Corner Rectangle 40"/>
            <p:cNvSpPr/>
            <p:nvPr/>
          </p:nvSpPr>
          <p:spPr>
            <a:xfrm rot="5400000">
              <a:off x="2707106" y="1365415"/>
              <a:ext cx="519238" cy="337957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ound Same Side Corner Rectangle 4"/>
            <p:cNvSpPr/>
            <p:nvPr/>
          </p:nvSpPr>
          <p:spPr>
            <a:xfrm>
              <a:off x="1276938" y="2820931"/>
              <a:ext cx="3354228" cy="46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AU" sz="1100" kern="1200" dirty="0" smtClean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6688832" y="2009003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2" rIns="59637" bIns="42493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kern="1200" dirty="0" smtClean="0">
                <a:solidFill>
                  <a:srgbClr val="FF0000"/>
                </a:solidFill>
              </a:rPr>
              <a:t>TBD: POSSIBLE </a:t>
            </a:r>
            <a:r>
              <a:rPr lang="en-AU" sz="1100" kern="1200" dirty="0" smtClean="0">
                <a:solidFill>
                  <a:srgbClr val="FF0000"/>
                </a:solidFill>
              </a:rPr>
              <a:t>INTER-SESSIONAL </a:t>
            </a:r>
            <a:r>
              <a:rPr lang="en-AU" sz="1100" kern="1200" dirty="0" smtClean="0">
                <a:solidFill>
                  <a:srgbClr val="FF0000"/>
                </a:solidFill>
              </a:rPr>
              <a:t>GAC MEETING</a:t>
            </a:r>
            <a:endParaRPr lang="en-AU" sz="1100" kern="1200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6076771" y="1950597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Feb</a:t>
            </a:r>
            <a:endParaRPr lang="en-AU" sz="1100" kern="1200" dirty="0"/>
          </a:p>
        </p:txBody>
      </p:sp>
      <p:sp>
        <p:nvSpPr>
          <p:cNvPr id="45" name="Freeform 44"/>
          <p:cNvSpPr/>
          <p:nvPr/>
        </p:nvSpPr>
        <p:spPr>
          <a:xfrm>
            <a:off x="6688832" y="2691988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/>
              <a:t>GAC works </a:t>
            </a:r>
            <a:r>
              <a:rPr lang="en-AU" sz="1100" dirty="0" err="1"/>
              <a:t>intersessionally</a:t>
            </a:r>
            <a:r>
              <a:rPr lang="en-AU" sz="1100" dirty="0"/>
              <a:t> on Advice for contentious strings</a:t>
            </a:r>
          </a:p>
        </p:txBody>
      </p:sp>
      <p:sp>
        <p:nvSpPr>
          <p:cNvPr id="46" name="Freeform 45"/>
          <p:cNvSpPr/>
          <p:nvPr/>
        </p:nvSpPr>
        <p:spPr>
          <a:xfrm>
            <a:off x="6076771" y="2621885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Mar</a:t>
            </a:r>
            <a:endParaRPr lang="en-AU" sz="1100" kern="1200" dirty="0"/>
          </a:p>
        </p:txBody>
      </p:sp>
      <p:sp>
        <p:nvSpPr>
          <p:cNvPr id="47" name="Freeform 46"/>
          <p:cNvSpPr/>
          <p:nvPr/>
        </p:nvSpPr>
        <p:spPr>
          <a:xfrm>
            <a:off x="6688832" y="3364365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kern="1200" dirty="0" smtClean="0"/>
              <a:t>7</a:t>
            </a:r>
            <a:r>
              <a:rPr lang="en-AU" sz="1100" kern="1200" baseline="30000" dirty="0" smtClean="0"/>
              <a:t>th</a:t>
            </a:r>
            <a:r>
              <a:rPr lang="en-AU" sz="1100" kern="1200" dirty="0" smtClean="0"/>
              <a:t>-12</a:t>
            </a:r>
            <a:r>
              <a:rPr lang="en-AU" sz="1100" kern="1200" baseline="30000" dirty="0" smtClean="0"/>
              <a:t>th</a:t>
            </a:r>
            <a:r>
              <a:rPr lang="en-AU" sz="1100" kern="1200" dirty="0" smtClean="0"/>
              <a:t>: GAC meets to finalize GAC Advice</a:t>
            </a:r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 smtClean="0">
                <a:solidFill>
                  <a:srgbClr val="FF0000"/>
                </a:solidFill>
              </a:rPr>
              <a:t>30</a:t>
            </a:r>
            <a:r>
              <a:rPr lang="en-AU" sz="1100" baseline="30000" dirty="0" smtClean="0">
                <a:solidFill>
                  <a:srgbClr val="FF0000"/>
                </a:solidFill>
              </a:rPr>
              <a:t>th</a:t>
            </a:r>
            <a:r>
              <a:rPr lang="en-AU" sz="1100" dirty="0" smtClean="0">
                <a:solidFill>
                  <a:srgbClr val="FF0000"/>
                </a:solidFill>
              </a:rPr>
              <a:t>: TBD: Final Date for GAC to provide Advice on new </a:t>
            </a:r>
            <a:r>
              <a:rPr lang="en-AU" sz="1100" dirty="0" err="1" smtClean="0">
                <a:solidFill>
                  <a:srgbClr val="FF0000"/>
                </a:solidFill>
              </a:rPr>
              <a:t>gTLDs</a:t>
            </a:r>
            <a:endParaRPr lang="en-AU" sz="1100" kern="1200" dirty="0">
              <a:solidFill>
                <a:srgbClr val="FF000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076771" y="3303386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Apr</a:t>
            </a:r>
            <a:endParaRPr lang="en-AU" sz="1100" kern="1200" dirty="0"/>
          </a:p>
        </p:txBody>
      </p:sp>
      <p:sp>
        <p:nvSpPr>
          <p:cNvPr id="49" name="Freeform 48"/>
          <p:cNvSpPr/>
          <p:nvPr/>
        </p:nvSpPr>
        <p:spPr>
          <a:xfrm>
            <a:off x="6688832" y="4057564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0" lvl="1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AU" sz="1100" b="1" kern="1200" dirty="0"/>
          </a:p>
        </p:txBody>
      </p:sp>
      <p:sp>
        <p:nvSpPr>
          <p:cNvPr id="50" name="Freeform 49"/>
          <p:cNvSpPr/>
          <p:nvPr/>
        </p:nvSpPr>
        <p:spPr>
          <a:xfrm>
            <a:off x="6076771" y="3984887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May</a:t>
            </a:r>
            <a:endParaRPr lang="en-AU" sz="1100" kern="1200" dirty="0"/>
          </a:p>
        </p:txBody>
      </p:sp>
      <p:sp>
        <p:nvSpPr>
          <p:cNvPr id="51" name="Freeform 50"/>
          <p:cNvSpPr/>
          <p:nvPr/>
        </p:nvSpPr>
        <p:spPr>
          <a:xfrm>
            <a:off x="6688832" y="4729942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0" lvl="1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AU" sz="1100" kern="1200" dirty="0"/>
          </a:p>
        </p:txBody>
      </p:sp>
      <p:sp>
        <p:nvSpPr>
          <p:cNvPr id="52" name="Freeform 51"/>
          <p:cNvSpPr/>
          <p:nvPr/>
        </p:nvSpPr>
        <p:spPr>
          <a:xfrm>
            <a:off x="6076771" y="4666385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Jun</a:t>
            </a:r>
            <a:endParaRPr lang="en-AU" sz="1100" kern="1200" dirty="0"/>
          </a:p>
        </p:txBody>
      </p:sp>
      <p:sp>
        <p:nvSpPr>
          <p:cNvPr id="53" name="Freeform 52"/>
          <p:cNvSpPr/>
          <p:nvPr/>
        </p:nvSpPr>
        <p:spPr>
          <a:xfrm>
            <a:off x="6688832" y="5423140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100" dirty="0"/>
              <a:t>14</a:t>
            </a:r>
            <a:r>
              <a:rPr lang="en-AU" sz="1100" baseline="30000" dirty="0"/>
              <a:t>th</a:t>
            </a:r>
            <a:r>
              <a:rPr lang="en-AU" sz="1100" dirty="0"/>
              <a:t>-19</a:t>
            </a:r>
            <a:r>
              <a:rPr lang="en-AU" sz="1100" baseline="30000" dirty="0"/>
              <a:t>th</a:t>
            </a:r>
            <a:r>
              <a:rPr lang="en-AU" sz="1100" dirty="0"/>
              <a:t>: </a:t>
            </a:r>
            <a:r>
              <a:rPr lang="en-AU" sz="1100" dirty="0" smtClean="0"/>
              <a:t>GAC Meets – Taking stock of round 1 </a:t>
            </a:r>
            <a:endParaRPr lang="en-AU" sz="1100" dirty="0"/>
          </a:p>
        </p:txBody>
      </p:sp>
      <p:sp>
        <p:nvSpPr>
          <p:cNvPr id="54" name="Freeform 53"/>
          <p:cNvSpPr/>
          <p:nvPr/>
        </p:nvSpPr>
        <p:spPr>
          <a:xfrm>
            <a:off x="6076771" y="5347886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Jul</a:t>
            </a:r>
            <a:endParaRPr lang="en-AU" sz="1100" kern="1200" dirty="0"/>
          </a:p>
        </p:txBody>
      </p:sp>
      <p:sp>
        <p:nvSpPr>
          <p:cNvPr id="55" name="Freeform 54"/>
          <p:cNvSpPr/>
          <p:nvPr/>
        </p:nvSpPr>
        <p:spPr>
          <a:xfrm>
            <a:off x="6688832" y="6095517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kern="1200" dirty="0"/>
          </a:p>
        </p:txBody>
      </p:sp>
      <p:sp>
        <p:nvSpPr>
          <p:cNvPr id="56" name="Freeform 55"/>
          <p:cNvSpPr/>
          <p:nvPr/>
        </p:nvSpPr>
        <p:spPr>
          <a:xfrm>
            <a:off x="6076771" y="6029387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Aug</a:t>
            </a:r>
            <a:endParaRPr lang="en-AU" sz="1100" kern="1200" dirty="0"/>
          </a:p>
        </p:txBody>
      </p:sp>
      <p:sp>
        <p:nvSpPr>
          <p:cNvPr id="57" name="Freeform 56"/>
          <p:cNvSpPr/>
          <p:nvPr/>
        </p:nvSpPr>
        <p:spPr>
          <a:xfrm>
            <a:off x="6688832" y="6788716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  <a:solidFill>
            <a:srgbClr val="D0D8E8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dirty="0"/>
          </a:p>
        </p:txBody>
      </p:sp>
      <p:sp>
        <p:nvSpPr>
          <p:cNvPr id="58" name="Freeform 57"/>
          <p:cNvSpPr/>
          <p:nvPr/>
        </p:nvSpPr>
        <p:spPr>
          <a:xfrm>
            <a:off x="6076771" y="6710885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Sept</a:t>
            </a:r>
            <a:endParaRPr lang="en-AU" sz="1100" kern="1200" dirty="0"/>
          </a:p>
        </p:txBody>
      </p:sp>
      <p:sp>
        <p:nvSpPr>
          <p:cNvPr id="59" name="Freeform 58"/>
          <p:cNvSpPr/>
          <p:nvPr/>
        </p:nvSpPr>
        <p:spPr>
          <a:xfrm>
            <a:off x="6688832" y="7461093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  <a:solidFill>
            <a:srgbClr val="D0D8E8">
              <a:alpha val="90000"/>
            </a:srgbClr>
          </a:solidFill>
          <a:ln>
            <a:solidFill>
              <a:srgbClr val="D0D8E8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dirty="0" smtClean="0"/>
          </a:p>
        </p:txBody>
      </p:sp>
      <p:sp>
        <p:nvSpPr>
          <p:cNvPr id="60" name="Freeform 59"/>
          <p:cNvSpPr/>
          <p:nvPr/>
        </p:nvSpPr>
        <p:spPr>
          <a:xfrm>
            <a:off x="6076771" y="7392386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Oct</a:t>
            </a:r>
            <a:endParaRPr lang="en-AU" sz="1100" kern="1200" dirty="0"/>
          </a:p>
        </p:txBody>
      </p:sp>
      <p:sp>
        <p:nvSpPr>
          <p:cNvPr id="61" name="Freeform 60"/>
          <p:cNvSpPr/>
          <p:nvPr/>
        </p:nvSpPr>
        <p:spPr>
          <a:xfrm>
            <a:off x="6688832" y="8154292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kern="1200" dirty="0"/>
          </a:p>
        </p:txBody>
      </p:sp>
      <p:sp>
        <p:nvSpPr>
          <p:cNvPr id="62" name="Freeform 61"/>
          <p:cNvSpPr/>
          <p:nvPr/>
        </p:nvSpPr>
        <p:spPr>
          <a:xfrm>
            <a:off x="6076771" y="8073887"/>
            <a:ext cx="643987" cy="649047"/>
          </a:xfrm>
          <a:custGeom>
            <a:avLst/>
            <a:gdLst>
              <a:gd name="connsiteX0" fmla="*/ 0 w 643986"/>
              <a:gd name="connsiteY0" fmla="*/ 107333 h 649047"/>
              <a:gd name="connsiteX1" fmla="*/ 31437 w 643986"/>
              <a:gd name="connsiteY1" fmla="*/ 31437 h 649047"/>
              <a:gd name="connsiteX2" fmla="*/ 107333 w 643986"/>
              <a:gd name="connsiteY2" fmla="*/ 0 h 649047"/>
              <a:gd name="connsiteX3" fmla="*/ 536653 w 643986"/>
              <a:gd name="connsiteY3" fmla="*/ 0 h 649047"/>
              <a:gd name="connsiteX4" fmla="*/ 612549 w 643986"/>
              <a:gd name="connsiteY4" fmla="*/ 31437 h 649047"/>
              <a:gd name="connsiteX5" fmla="*/ 643986 w 643986"/>
              <a:gd name="connsiteY5" fmla="*/ 107333 h 649047"/>
              <a:gd name="connsiteX6" fmla="*/ 643986 w 643986"/>
              <a:gd name="connsiteY6" fmla="*/ 541714 h 649047"/>
              <a:gd name="connsiteX7" fmla="*/ 612549 w 643986"/>
              <a:gd name="connsiteY7" fmla="*/ 617610 h 649047"/>
              <a:gd name="connsiteX8" fmla="*/ 536653 w 643986"/>
              <a:gd name="connsiteY8" fmla="*/ 649047 h 649047"/>
              <a:gd name="connsiteX9" fmla="*/ 107333 w 643986"/>
              <a:gd name="connsiteY9" fmla="*/ 649047 h 649047"/>
              <a:gd name="connsiteX10" fmla="*/ 31437 w 643986"/>
              <a:gd name="connsiteY10" fmla="*/ 617610 h 649047"/>
              <a:gd name="connsiteX11" fmla="*/ 0 w 643986"/>
              <a:gd name="connsiteY11" fmla="*/ 541714 h 649047"/>
              <a:gd name="connsiteX12" fmla="*/ 0 w 643986"/>
              <a:gd name="connsiteY12" fmla="*/ 107333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986" h="649047">
                <a:moveTo>
                  <a:pt x="0" y="107333"/>
                </a:moveTo>
                <a:cubicBezTo>
                  <a:pt x="0" y="78867"/>
                  <a:pt x="11308" y="51566"/>
                  <a:pt x="31437" y="31437"/>
                </a:cubicBezTo>
                <a:cubicBezTo>
                  <a:pt x="51566" y="11308"/>
                  <a:pt x="78866" y="0"/>
                  <a:pt x="107333" y="0"/>
                </a:cubicBezTo>
                <a:lnTo>
                  <a:pt x="536653" y="0"/>
                </a:lnTo>
                <a:cubicBezTo>
                  <a:pt x="565119" y="0"/>
                  <a:pt x="592420" y="11308"/>
                  <a:pt x="612549" y="31437"/>
                </a:cubicBezTo>
                <a:cubicBezTo>
                  <a:pt x="632678" y="51566"/>
                  <a:pt x="643986" y="78866"/>
                  <a:pt x="643986" y="107333"/>
                </a:cubicBezTo>
                <a:lnTo>
                  <a:pt x="643986" y="541714"/>
                </a:lnTo>
                <a:cubicBezTo>
                  <a:pt x="643986" y="570180"/>
                  <a:pt x="632678" y="597481"/>
                  <a:pt x="612549" y="617610"/>
                </a:cubicBezTo>
                <a:cubicBezTo>
                  <a:pt x="592420" y="637739"/>
                  <a:pt x="565120" y="649047"/>
                  <a:pt x="536653" y="649047"/>
                </a:cubicBezTo>
                <a:lnTo>
                  <a:pt x="107333" y="649047"/>
                </a:lnTo>
                <a:cubicBezTo>
                  <a:pt x="78867" y="649047"/>
                  <a:pt x="51566" y="637739"/>
                  <a:pt x="31437" y="617610"/>
                </a:cubicBezTo>
                <a:cubicBezTo>
                  <a:pt x="11308" y="597481"/>
                  <a:pt x="0" y="570181"/>
                  <a:pt x="0" y="541714"/>
                </a:cubicBezTo>
                <a:lnTo>
                  <a:pt x="0" y="10733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827" tIns="67632" rIns="103827" bIns="6763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Nov</a:t>
            </a:r>
            <a:endParaRPr lang="en-AU" sz="1100" kern="1200" dirty="0"/>
          </a:p>
        </p:txBody>
      </p:sp>
      <p:sp>
        <p:nvSpPr>
          <p:cNvPr id="63" name="Freeform 62"/>
          <p:cNvSpPr/>
          <p:nvPr/>
        </p:nvSpPr>
        <p:spPr>
          <a:xfrm>
            <a:off x="6688832" y="8826669"/>
            <a:ext cx="4320000" cy="558000"/>
          </a:xfrm>
          <a:custGeom>
            <a:avLst/>
            <a:gdLst>
              <a:gd name="connsiteX0" fmla="*/ 86541 w 519238"/>
              <a:gd name="connsiteY0" fmla="*/ 0 h 3379575"/>
              <a:gd name="connsiteX1" fmla="*/ 432697 w 519238"/>
              <a:gd name="connsiteY1" fmla="*/ 0 h 3379575"/>
              <a:gd name="connsiteX2" fmla="*/ 493891 w 519238"/>
              <a:gd name="connsiteY2" fmla="*/ 25347 h 3379575"/>
              <a:gd name="connsiteX3" fmla="*/ 519238 w 519238"/>
              <a:gd name="connsiteY3" fmla="*/ 86541 h 3379575"/>
              <a:gd name="connsiteX4" fmla="*/ 519238 w 519238"/>
              <a:gd name="connsiteY4" fmla="*/ 3379575 h 3379575"/>
              <a:gd name="connsiteX5" fmla="*/ 519238 w 519238"/>
              <a:gd name="connsiteY5" fmla="*/ 3379575 h 3379575"/>
              <a:gd name="connsiteX6" fmla="*/ 519238 w 519238"/>
              <a:gd name="connsiteY6" fmla="*/ 3379575 h 3379575"/>
              <a:gd name="connsiteX7" fmla="*/ 0 w 519238"/>
              <a:gd name="connsiteY7" fmla="*/ 3379575 h 3379575"/>
              <a:gd name="connsiteX8" fmla="*/ 0 w 519238"/>
              <a:gd name="connsiteY8" fmla="*/ 3379575 h 3379575"/>
              <a:gd name="connsiteX9" fmla="*/ 0 w 519238"/>
              <a:gd name="connsiteY9" fmla="*/ 3379575 h 3379575"/>
              <a:gd name="connsiteX10" fmla="*/ 0 w 519238"/>
              <a:gd name="connsiteY10" fmla="*/ 86541 h 3379575"/>
              <a:gd name="connsiteX11" fmla="*/ 25347 w 519238"/>
              <a:gd name="connsiteY11" fmla="*/ 25347 h 3379575"/>
              <a:gd name="connsiteX12" fmla="*/ 86541 w 519238"/>
              <a:gd name="connsiteY12" fmla="*/ 0 h 337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9238" h="3379575">
                <a:moveTo>
                  <a:pt x="519238" y="563273"/>
                </a:moveTo>
                <a:lnTo>
                  <a:pt x="519238" y="2816302"/>
                </a:lnTo>
                <a:cubicBezTo>
                  <a:pt x="519238" y="2965690"/>
                  <a:pt x="517837" y="3108959"/>
                  <a:pt x="515344" y="3214596"/>
                </a:cubicBezTo>
                <a:cubicBezTo>
                  <a:pt x="512850" y="3320232"/>
                  <a:pt x="509468" y="3379572"/>
                  <a:pt x="505942" y="3379572"/>
                </a:cubicBezTo>
                <a:lnTo>
                  <a:pt x="0" y="3379572"/>
                </a:lnTo>
                <a:lnTo>
                  <a:pt x="0" y="3379572"/>
                </a:lnTo>
                <a:lnTo>
                  <a:pt x="0" y="3379572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505942" y="3"/>
                </a:lnTo>
                <a:cubicBezTo>
                  <a:pt x="509468" y="3"/>
                  <a:pt x="512850" y="59350"/>
                  <a:pt x="515344" y="164979"/>
                </a:cubicBezTo>
                <a:cubicBezTo>
                  <a:pt x="517837" y="270616"/>
                  <a:pt x="519238" y="413885"/>
                  <a:pt x="519238" y="563273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42493" rIns="59637" bIns="42492" numCol="1" spcCol="1270" anchor="ctr" anchorCtr="0">
            <a:noAutofit/>
          </a:bodyPr>
          <a:lstStyle/>
          <a:p>
            <a:pPr marL="57150" lvl="1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AU" sz="1100" dirty="0"/>
          </a:p>
        </p:txBody>
      </p:sp>
      <p:sp>
        <p:nvSpPr>
          <p:cNvPr id="64" name="Freeform 63"/>
          <p:cNvSpPr/>
          <p:nvPr/>
        </p:nvSpPr>
        <p:spPr>
          <a:xfrm>
            <a:off x="6076771" y="8755385"/>
            <a:ext cx="652864" cy="649047"/>
          </a:xfrm>
          <a:custGeom>
            <a:avLst/>
            <a:gdLst>
              <a:gd name="connsiteX0" fmla="*/ 0 w 652864"/>
              <a:gd name="connsiteY0" fmla="*/ 108177 h 649047"/>
              <a:gd name="connsiteX1" fmla="*/ 31684 w 652864"/>
              <a:gd name="connsiteY1" fmla="*/ 31684 h 649047"/>
              <a:gd name="connsiteX2" fmla="*/ 108177 w 652864"/>
              <a:gd name="connsiteY2" fmla="*/ 0 h 649047"/>
              <a:gd name="connsiteX3" fmla="*/ 544687 w 652864"/>
              <a:gd name="connsiteY3" fmla="*/ 0 h 649047"/>
              <a:gd name="connsiteX4" fmla="*/ 621180 w 652864"/>
              <a:gd name="connsiteY4" fmla="*/ 31684 h 649047"/>
              <a:gd name="connsiteX5" fmla="*/ 652864 w 652864"/>
              <a:gd name="connsiteY5" fmla="*/ 108177 h 649047"/>
              <a:gd name="connsiteX6" fmla="*/ 652864 w 652864"/>
              <a:gd name="connsiteY6" fmla="*/ 540870 h 649047"/>
              <a:gd name="connsiteX7" fmla="*/ 621180 w 652864"/>
              <a:gd name="connsiteY7" fmla="*/ 617363 h 649047"/>
              <a:gd name="connsiteX8" fmla="*/ 544687 w 652864"/>
              <a:gd name="connsiteY8" fmla="*/ 649047 h 649047"/>
              <a:gd name="connsiteX9" fmla="*/ 108177 w 652864"/>
              <a:gd name="connsiteY9" fmla="*/ 649047 h 649047"/>
              <a:gd name="connsiteX10" fmla="*/ 31684 w 652864"/>
              <a:gd name="connsiteY10" fmla="*/ 617363 h 649047"/>
              <a:gd name="connsiteX11" fmla="*/ 0 w 652864"/>
              <a:gd name="connsiteY11" fmla="*/ 540870 h 649047"/>
              <a:gd name="connsiteX12" fmla="*/ 0 w 652864"/>
              <a:gd name="connsiteY12" fmla="*/ 108177 h 6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864" h="649047">
                <a:moveTo>
                  <a:pt x="0" y="108177"/>
                </a:moveTo>
                <a:cubicBezTo>
                  <a:pt x="0" y="79487"/>
                  <a:pt x="11397" y="51971"/>
                  <a:pt x="31684" y="31684"/>
                </a:cubicBezTo>
                <a:cubicBezTo>
                  <a:pt x="51971" y="11397"/>
                  <a:pt x="79486" y="0"/>
                  <a:pt x="108177" y="0"/>
                </a:cubicBezTo>
                <a:lnTo>
                  <a:pt x="544687" y="0"/>
                </a:lnTo>
                <a:cubicBezTo>
                  <a:pt x="573377" y="0"/>
                  <a:pt x="600893" y="11397"/>
                  <a:pt x="621180" y="31684"/>
                </a:cubicBezTo>
                <a:cubicBezTo>
                  <a:pt x="641467" y="51971"/>
                  <a:pt x="652864" y="79486"/>
                  <a:pt x="652864" y="108177"/>
                </a:cubicBezTo>
                <a:lnTo>
                  <a:pt x="652864" y="540870"/>
                </a:lnTo>
                <a:cubicBezTo>
                  <a:pt x="652864" y="569560"/>
                  <a:pt x="641467" y="597076"/>
                  <a:pt x="621180" y="617363"/>
                </a:cubicBezTo>
                <a:cubicBezTo>
                  <a:pt x="600893" y="637650"/>
                  <a:pt x="573378" y="649047"/>
                  <a:pt x="544687" y="649047"/>
                </a:cubicBezTo>
                <a:lnTo>
                  <a:pt x="108177" y="649047"/>
                </a:lnTo>
                <a:cubicBezTo>
                  <a:pt x="79487" y="649047"/>
                  <a:pt x="51971" y="637650"/>
                  <a:pt x="31684" y="617363"/>
                </a:cubicBezTo>
                <a:cubicBezTo>
                  <a:pt x="11397" y="597076"/>
                  <a:pt x="0" y="569561"/>
                  <a:pt x="0" y="540870"/>
                </a:cubicBezTo>
                <a:lnTo>
                  <a:pt x="0" y="108177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74" tIns="67879" rIns="104074" bIns="6787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kern="1200" dirty="0" smtClean="0"/>
              <a:t>Dec</a:t>
            </a:r>
            <a:endParaRPr lang="en-AU" sz="1100" kern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116564" y="101587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solidFill>
                  <a:schemeClr val="accent1"/>
                </a:solidFill>
              </a:rPr>
              <a:t>ICANN New gTLD Milestones</a:t>
            </a:r>
            <a:endParaRPr lang="en-AU" sz="1800" b="1" dirty="0">
              <a:solidFill>
                <a:schemeClr val="accent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76864" y="101587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solidFill>
                  <a:schemeClr val="accent1"/>
                </a:solidFill>
              </a:rPr>
              <a:t>GAC New gTLD Milestones</a:t>
            </a:r>
            <a:endParaRPr lang="en-A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6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337</Words>
  <Application>Microsoft Macintosh PowerPoint</Application>
  <PresentationFormat>A3 Paper (297x420 mm)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Proposed GAC New gTLD Advice &amp; Early Warning Processes 2012</vt:lpstr>
      <vt:lpstr>Proposed GAC New gTLD Advice &amp; Early Warning Processes 2013</vt:lpstr>
    </vt:vector>
  </TitlesOfParts>
  <Company>DBCDE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GAC Early Warning Process</dc:title>
  <dc:creator>Nettlefold, Peter</dc:creator>
  <cp:lastModifiedBy>Jeannie Ellers</cp:lastModifiedBy>
  <cp:revision>158</cp:revision>
  <dcterms:created xsi:type="dcterms:W3CDTF">2011-09-02T01:12:23Z</dcterms:created>
  <dcterms:modified xsi:type="dcterms:W3CDTF">2012-07-16T18:31:24Z</dcterms:modified>
</cp:coreProperties>
</file>