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77" r:id="rId1"/>
  </p:sldMasterIdLst>
  <p:notesMasterIdLst>
    <p:notesMasterId r:id="rId6"/>
  </p:notesMasterIdLst>
  <p:handoutMasterIdLst>
    <p:handoutMasterId r:id="rId7"/>
  </p:handoutMasterIdLst>
  <p:sldIdLst>
    <p:sldId id="308" r:id="rId2"/>
    <p:sldId id="289" r:id="rId3"/>
    <p:sldId id="313" r:id="rId4"/>
    <p:sldId id="311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 Lipinsk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D5EE"/>
    <a:srgbClr val="43ACDA"/>
    <a:srgbClr val="4C4D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9" autoAdjust="0"/>
    <p:restoredTop sz="94661" autoAdjust="0"/>
  </p:normalViewPr>
  <p:slideViewPr>
    <p:cSldViewPr snapToGrid="0" showGuides="1">
      <p:cViewPr>
        <p:scale>
          <a:sx n="125" d="100"/>
          <a:sy n="125" d="100"/>
        </p:scale>
        <p:origin x="-1000" y="160"/>
      </p:cViewPr>
      <p:guideLst>
        <p:guide orient="horz" pos="237"/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708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2" d="100"/>
          <a:sy n="132" d="100"/>
        </p:scale>
        <p:origin x="-4816" y="-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handoutMaster" Target="handoutMasters/handoutMaster1.xml"/><Relationship Id="rId8" Type="http://schemas.openxmlformats.org/officeDocument/2006/relationships/printerSettings" Target="printerSettings/printerSettings1.bin"/><Relationship Id="rId9" Type="http://schemas.openxmlformats.org/officeDocument/2006/relationships/commentAuthors" Target="commentAuthors.xml"/><Relationship Id="rId1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A0D38C-903D-D84E-A776-43A8034AD382}" type="datetime1">
              <a:rPr lang="en-US" smtClean="0"/>
              <a:pPr/>
              <a:t>7/5/13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885A87-EA0E-2947-93B9-3269BCCDEF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489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9EB819-9955-384D-8D4D-6D7C38F1F2BB}" type="datetime1">
              <a:rPr lang="en-US" smtClean="0"/>
              <a:pPr/>
              <a:t>7/5/13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FCD7E7-0C57-B74C-B378-86AF402DC6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602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CD7E7-0C57-B74C-B378-86AF402DC6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37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CD7E7-0C57-B74C-B378-86AF402DC6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29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CD7E7-0C57-B74C-B378-86AF402DC6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29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FCD7E7-0C57-B74C-B378-86AF402DC6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82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C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2598360" cy="936526"/>
          </a:xfrm>
          <a:prstGeom prst="rect">
            <a:avLst/>
          </a:prstGeom>
        </p:spPr>
        <p:txBody>
          <a:bodyPr/>
          <a:lstStyle>
            <a:lvl1pPr algn="l">
              <a:lnSpc>
                <a:spcPct val="80000"/>
              </a:lnSpc>
              <a:defRPr sz="3200" b="0" i="0">
                <a:solidFill>
                  <a:srgbClr val="A6D5EE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 descr="map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28" y="1821786"/>
            <a:ext cx="7714745" cy="376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3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0"/>
          <p:cNvSpPr>
            <a:spLocks noGrp="1"/>
          </p:cNvSpPr>
          <p:nvPr>
            <p:ph sz="quarter" idx="11" hasCustomPrompt="1"/>
          </p:nvPr>
        </p:nvSpPr>
        <p:spPr>
          <a:xfrm>
            <a:off x="329320" y="1268760"/>
            <a:ext cx="2446932" cy="183557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="0" i="0">
                <a:solidFill>
                  <a:srgbClr val="43ACDA"/>
                </a:solidFill>
                <a:latin typeface="Helvetica Neue Medium"/>
                <a:cs typeface="Helvetica Neue Medium"/>
              </a:defRPr>
            </a:lvl1pPr>
            <a:lvl2pPr marL="457200" indent="0" algn="r">
              <a:buNone/>
              <a:defRPr sz="1600" b="0" i="0">
                <a:solidFill>
                  <a:srgbClr val="4C4D50"/>
                </a:solidFill>
                <a:latin typeface="Helvetica Neue"/>
                <a:cs typeface="Helvetica Neue"/>
              </a:defRPr>
            </a:lvl2pPr>
            <a:lvl3pPr marL="914400" indent="0" algn="r">
              <a:buNone/>
              <a:defRPr sz="1400" b="0" i="0">
                <a:solidFill>
                  <a:srgbClr val="4C4D50"/>
                </a:solidFill>
                <a:latin typeface="Helvetica Neue"/>
                <a:cs typeface="Helvetica Neue"/>
              </a:defRPr>
            </a:lvl3pPr>
            <a:lvl4pPr marL="13716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4pPr>
            <a:lvl5pPr marL="18288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  <p:sp>
        <p:nvSpPr>
          <p:cNvPr id="12" name="Content Placeholder 20"/>
          <p:cNvSpPr>
            <a:spLocks noGrp="1"/>
          </p:cNvSpPr>
          <p:nvPr>
            <p:ph sz="quarter" idx="12" hasCustomPrompt="1"/>
          </p:nvPr>
        </p:nvSpPr>
        <p:spPr>
          <a:xfrm>
            <a:off x="2777872" y="1268760"/>
            <a:ext cx="5070728" cy="413904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3ACDA"/>
                </a:solidFill>
                <a:latin typeface="Helvetica Neue"/>
                <a:cs typeface="Helvetica Neue"/>
              </a:defRPr>
            </a:lvl1pPr>
            <a:lvl2pPr marL="0" indent="0">
              <a:buNone/>
              <a:defRPr sz="1600" b="0" i="0">
                <a:solidFill>
                  <a:srgbClr val="43ACDA"/>
                </a:solidFill>
                <a:latin typeface="Helvetica Neue Medium"/>
                <a:cs typeface="Helvetica Neue Medium"/>
              </a:defRPr>
            </a:lvl2pPr>
            <a:lvl3pPr marL="914400" indent="0">
              <a:buNone/>
              <a:defRPr sz="1400" b="0" i="0">
                <a:solidFill>
                  <a:srgbClr val="4C4D50"/>
                </a:solidFill>
                <a:latin typeface="Helvetica Neue"/>
                <a:cs typeface="Helvetica Neue"/>
              </a:defRPr>
            </a:lvl3pPr>
            <a:lvl4pPr marL="1371600" indent="0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4pPr>
            <a:lvl5pPr marL="1828800" indent="0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5pPr>
          </a:lstStyle>
          <a:p>
            <a:pPr lvl="1"/>
            <a:r>
              <a:rPr lang="en-CA" dirty="0" smtClean="0"/>
              <a:t>Second level</a:t>
            </a:r>
          </a:p>
          <a:p>
            <a:pPr lvl="2"/>
            <a:r>
              <a:rPr lang="en-CA" dirty="0" smtClean="0"/>
              <a:t>Third level</a:t>
            </a:r>
          </a:p>
          <a:p>
            <a:pPr lvl="3"/>
            <a:r>
              <a:rPr lang="en-CA" dirty="0" smtClean="0"/>
              <a:t>Fourth level</a:t>
            </a:r>
          </a:p>
          <a:p>
            <a:pPr lvl="4"/>
            <a:r>
              <a:rPr lang="en-CA" dirty="0" smtClean="0"/>
              <a:t>Fifth level</a:t>
            </a:r>
            <a:endParaRPr lang="en-US" dirty="0"/>
          </a:p>
        </p:txBody>
      </p:sp>
      <p:cxnSp>
        <p:nvCxnSpPr>
          <p:cNvPr id="23" name="Straight Connector 22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329320" y="321693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2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79512" y="908720"/>
            <a:ext cx="8784976" cy="48967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C4D50"/>
                </a:solidFill>
                <a:latin typeface="Helvetica Neue"/>
                <a:cs typeface="Helvetica Neue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title" hasCustomPrompt="1"/>
          </p:nvPr>
        </p:nvSpPr>
        <p:spPr>
          <a:xfrm>
            <a:off x="329320" y="321693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2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179512" y="133698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7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>
            <a:spLocks noGrp="1"/>
          </p:cNvSpPr>
          <p:nvPr>
            <p:ph type="title" hasCustomPrompt="1"/>
          </p:nvPr>
        </p:nvSpPr>
        <p:spPr>
          <a:xfrm>
            <a:off x="179512" y="133698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98621" y="6263796"/>
            <a:ext cx="557784" cy="44196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179512" y="1556792"/>
            <a:ext cx="8219109" cy="2939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Lorem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ipsum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valerum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Donec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rhoncus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eros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nulla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dapibus</a:t>
            </a:r>
            <a:endParaRPr lang="en-US" sz="2800" b="0" i="0" baseline="0" dirty="0" smtClean="0">
              <a:solidFill>
                <a:srgbClr val="4C4D50"/>
              </a:solidFill>
              <a:latin typeface="Helvetica Neue"/>
              <a:cs typeface="Helvetica Neue"/>
            </a:endParaRPr>
          </a:p>
          <a:p>
            <a:pPr marL="457200" indent="-457200">
              <a:spcAft>
                <a:spcPts val="1800"/>
              </a:spcAft>
              <a:buClr>
                <a:srgbClr val="43ACDA"/>
              </a:buClr>
              <a:buFont typeface="Lucida Grande"/>
              <a:buChar char="+"/>
            </a:pP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Nam et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velit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ac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lectus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iaculis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sollicitudin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In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rutrum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massa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vel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nisi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luctus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 </a:t>
            </a:r>
            <a:r>
              <a:rPr lang="en-US" sz="2800" b="0" i="0" baseline="0" dirty="0" err="1" smtClean="0">
                <a:solidFill>
                  <a:srgbClr val="4C4D50"/>
                </a:solidFill>
                <a:latin typeface="Helvetica Neue"/>
                <a:cs typeface="Helvetica Neue"/>
              </a:rPr>
              <a:t>consequat</a:t>
            </a:r>
            <a:r>
              <a:rPr lang="en-US" sz="2800" b="0" i="0" baseline="0" dirty="0" smtClean="0">
                <a:solidFill>
                  <a:srgbClr val="4C4D50"/>
                </a:solidFill>
                <a:latin typeface="Helvetica Neue"/>
                <a:cs typeface="Helvetica Neue"/>
              </a:rPr>
              <a:t>. </a:t>
            </a:r>
          </a:p>
          <a:p>
            <a:endParaRPr lang="en-US" sz="2800" b="0" i="0" dirty="0">
              <a:latin typeface="Helvetica Neue"/>
              <a:cs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017878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08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fographic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329320" y="321693"/>
            <a:ext cx="5976664" cy="1207070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80000"/>
              </a:lnSpc>
              <a:defRPr sz="2800" b="0" i="0">
                <a:solidFill>
                  <a:srgbClr val="7F7F7F"/>
                </a:solidFill>
                <a:latin typeface="Helvetica Neue Medium"/>
                <a:cs typeface="Helvetica Neue Medium"/>
              </a:defRPr>
            </a:lvl1pPr>
          </a:lstStyle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pic>
        <p:nvPicPr>
          <p:cNvPr id="9" name="Picture 8" descr="log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6265149"/>
            <a:ext cx="1720109" cy="440607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35496" y="6551766"/>
            <a:ext cx="4320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CC6B85AC-A1C6-794F-BA72-953AEEF581DD}" type="slidenum">
              <a:rPr lang="en-US" sz="1100" b="0" i="0" smtClean="0">
                <a:solidFill>
                  <a:schemeClr val="bg1">
                    <a:lumMod val="65000"/>
                  </a:schemeClr>
                </a:solidFill>
                <a:latin typeface="Helvetica Neue Light"/>
                <a:cs typeface="Helvetica Neue Light"/>
              </a:rPr>
              <a:pPr algn="ctr"/>
              <a:t>‹#›</a:t>
            </a:fld>
            <a:endParaRPr lang="en-US" sz="1100" b="0" i="0" dirty="0">
              <a:solidFill>
                <a:schemeClr val="bg1">
                  <a:lumMod val="65000"/>
                </a:schemeClr>
              </a:solidFill>
              <a:latin typeface="Helvetica Neue Light"/>
              <a:cs typeface="Helvetica Neue Light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43508" y="6559829"/>
            <a:ext cx="2160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86200" y="1267520"/>
            <a:ext cx="4430588" cy="489676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4C4D50"/>
                </a:solidFill>
                <a:latin typeface="Helvetica Neue"/>
                <a:cs typeface="Helvetica Neue"/>
              </a:defRPr>
            </a:lvl1pPr>
          </a:lstStyle>
          <a:p>
            <a:endParaRPr lang="en-US" dirty="0"/>
          </a:p>
        </p:txBody>
      </p:sp>
      <p:sp>
        <p:nvSpPr>
          <p:cNvPr id="14" name="Content Placeholder 20"/>
          <p:cNvSpPr>
            <a:spLocks noGrp="1"/>
          </p:cNvSpPr>
          <p:nvPr>
            <p:ph sz="quarter" idx="12" hasCustomPrompt="1"/>
          </p:nvPr>
        </p:nvSpPr>
        <p:spPr>
          <a:xfrm>
            <a:off x="329320" y="1268760"/>
            <a:ext cx="2446932" cy="1835579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="0" i="0">
                <a:solidFill>
                  <a:srgbClr val="43ACDA"/>
                </a:solidFill>
                <a:latin typeface="Helvetica Neue Medium"/>
                <a:cs typeface="Helvetica Neue Medium"/>
              </a:defRPr>
            </a:lvl1pPr>
            <a:lvl2pPr marL="457200" indent="0" algn="r">
              <a:buNone/>
              <a:defRPr sz="1600" b="0" i="0">
                <a:solidFill>
                  <a:srgbClr val="4C4D50"/>
                </a:solidFill>
                <a:latin typeface="Helvetica Neue"/>
                <a:cs typeface="Helvetica Neue"/>
              </a:defRPr>
            </a:lvl2pPr>
            <a:lvl3pPr marL="914400" indent="0" algn="r">
              <a:buNone/>
              <a:defRPr sz="1400" b="0" i="0">
                <a:solidFill>
                  <a:srgbClr val="4C4D50"/>
                </a:solidFill>
                <a:latin typeface="Helvetica Neue"/>
                <a:cs typeface="Helvetica Neue"/>
              </a:defRPr>
            </a:lvl3pPr>
            <a:lvl4pPr marL="13716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4pPr>
            <a:lvl5pPr marL="1828800" indent="0" algn="r">
              <a:buNone/>
              <a:defRPr sz="1200" b="0" i="0">
                <a:solidFill>
                  <a:srgbClr val="4C4D50"/>
                </a:solidFill>
                <a:latin typeface="Helvetica Neue"/>
                <a:cs typeface="Helvetica Neue"/>
              </a:defRPr>
            </a:lvl5pPr>
          </a:lstStyle>
          <a:p>
            <a:pPr lvl="0"/>
            <a:r>
              <a:rPr lang="en-CA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16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639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2" r:id="rId2"/>
    <p:sldLayoutId id="2147483780" r:id="rId3"/>
    <p:sldLayoutId id="2147483781" r:id="rId4"/>
    <p:sldLayoutId id="2147483783" r:id="rId5"/>
    <p:sldLayoutId id="2147483784" r:id="rId6"/>
    <p:sldLayoutId id="2147483785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ann.org/en/about/planning/strategic-engagement/introduction" TargetMode="External"/><Relationship Id="rId4" Type="http://schemas.openxmlformats.org/officeDocument/2006/relationships/hyperlink" Target="http://www.icann.org/en/about/planning/strategic-engagement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5"/>
          <p:cNvSpPr>
            <a:spLocks noGrp="1"/>
          </p:cNvSpPr>
          <p:nvPr>
            <p:ph type="title"/>
          </p:nvPr>
        </p:nvSpPr>
        <p:spPr>
          <a:xfrm>
            <a:off x="425827" y="404556"/>
            <a:ext cx="8001530" cy="971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 smtClean="0"/>
              <a:t>ICANN VISION &amp; FIVE YEAR STRATEGY</a:t>
            </a:r>
            <a:br>
              <a:rPr lang="en-US" dirty="0" smtClean="0"/>
            </a:br>
            <a:r>
              <a:rPr lang="en-US" dirty="0" smtClean="0"/>
              <a:t>Community Engagement in Durban</a:t>
            </a:r>
            <a:endParaRPr lang="en-US" sz="3200" dirty="0"/>
          </a:p>
        </p:txBody>
      </p:sp>
      <p:pic>
        <p:nvPicPr>
          <p:cNvPr id="5" name="Picture 4" descr="Untitled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91" y="6172200"/>
            <a:ext cx="627909" cy="469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9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29320" y="1023035"/>
            <a:ext cx="8508804" cy="2827976"/>
          </a:xfrm>
        </p:spPr>
        <p:txBody>
          <a:bodyPr/>
          <a:lstStyle/>
          <a:p>
            <a:pPr>
              <a:buClr>
                <a:srgbClr val="43ACDA"/>
              </a:buClr>
            </a:pPr>
            <a:r>
              <a:rPr lang="en-US" sz="2200" b="1" dirty="0" smtClean="0">
                <a:solidFill>
                  <a:srgbClr val="4C4D50"/>
                </a:solidFill>
              </a:rPr>
              <a:t>“Creating a New ICANN Five-Year Strategic Plan”</a:t>
            </a:r>
            <a:br>
              <a:rPr lang="en-US" sz="2200" b="1" dirty="0" smtClean="0">
                <a:solidFill>
                  <a:srgbClr val="4C4D50"/>
                </a:solidFill>
              </a:rPr>
            </a:br>
            <a:r>
              <a:rPr lang="en-US" sz="1600" dirty="0" smtClean="0">
                <a:solidFill>
                  <a:srgbClr val="4C4D50"/>
                </a:solidFill>
              </a:rPr>
              <a:t>10.30 – 12.00 on Monday, 15 July in Hall 6</a:t>
            </a:r>
          </a:p>
          <a:p>
            <a:pPr>
              <a:buClr>
                <a:srgbClr val="43ACDA"/>
              </a:buClr>
            </a:pPr>
            <a:r>
              <a:rPr lang="en-US" sz="2000" dirty="0" smtClean="0">
                <a:solidFill>
                  <a:srgbClr val="4C4D50"/>
                </a:solidFill>
              </a:rPr>
              <a:t>This session in Durban will focus on generating discussion and input from a broad cross-section of the ICANN community.  It will consist of a brief presentation followed by participant breakout groups working in a workshop-style environment.  Each breakout group will </a:t>
            </a:r>
            <a:r>
              <a:rPr lang="en-US" sz="2000" dirty="0">
                <a:solidFill>
                  <a:srgbClr val="4C4D50"/>
                </a:solidFill>
              </a:rPr>
              <a:t>be facilitated by members of the </a:t>
            </a:r>
            <a:r>
              <a:rPr lang="en-US" sz="2000" dirty="0" smtClean="0">
                <a:solidFill>
                  <a:srgbClr val="4C4D50"/>
                </a:solidFill>
              </a:rPr>
              <a:t>community using a common framework of the key challenges facing ICANN in the next five years.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9320" y="321693"/>
            <a:ext cx="5976664" cy="440307"/>
          </a:xfrm>
        </p:spPr>
        <p:txBody>
          <a:bodyPr/>
          <a:lstStyle/>
          <a:p>
            <a:r>
              <a:rPr lang="en-US" b="1" cap="all" dirty="0" smtClean="0">
                <a:latin typeface="Helvetica Neue"/>
                <a:cs typeface="Helvetica Neue"/>
              </a:rPr>
              <a:t>OVERVIEW</a:t>
            </a:r>
            <a:endParaRPr lang="en-US" b="1" cap="all" dirty="0">
              <a:latin typeface="Helvetica Neue"/>
              <a:cs typeface="Helvetica Neue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826948"/>
              </p:ext>
            </p:extLst>
          </p:nvPr>
        </p:nvGraphicFramePr>
        <p:xfrm>
          <a:off x="388256" y="4112326"/>
          <a:ext cx="8480843" cy="1949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565"/>
                <a:gridCol w="731227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 Neue"/>
                          <a:cs typeface="Helvetica Neue"/>
                        </a:rPr>
                        <a:t>Time</a:t>
                      </a:r>
                      <a:endParaRPr lang="en-US" sz="1600" dirty="0">
                        <a:latin typeface="Helvetica Neue"/>
                        <a:cs typeface="Helvetica Neue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 Neue"/>
                          <a:cs typeface="Helvetica Neue"/>
                        </a:rPr>
                        <a:t>Activity</a:t>
                      </a:r>
                      <a:endParaRPr lang="en-US" sz="1600" dirty="0">
                        <a:latin typeface="Helvetica Neue"/>
                        <a:cs typeface="Helvetica Neue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 Neue"/>
                          <a:cs typeface="Helvetica Neue"/>
                        </a:rPr>
                        <a:t>:10 min</a:t>
                      </a:r>
                      <a:endParaRPr lang="en-US" sz="1600" dirty="0">
                        <a:latin typeface="Helvetica Neue"/>
                        <a:cs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Clr>
                          <a:srgbClr val="43ACDA"/>
                        </a:buClr>
                        <a:buFont typeface="Arial"/>
                        <a:buNone/>
                      </a:pP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Presentation of strategy development </a:t>
                      </a: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process </a:t>
                      </a: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and the community engagement </a:t>
                      </a: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framework</a:t>
                      </a:r>
                      <a:endParaRPr lang="en-US" sz="1600" dirty="0" smtClean="0">
                        <a:solidFill>
                          <a:srgbClr val="4C4D5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/>
                </a:tc>
              </a:tr>
              <a:tr h="482919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 Neue"/>
                          <a:cs typeface="Helvetica Neue"/>
                        </a:rPr>
                        <a:t>:05</a:t>
                      </a:r>
                      <a:r>
                        <a:rPr lang="en-US" sz="1600" baseline="0" dirty="0" smtClean="0">
                          <a:latin typeface="Helvetica Neue"/>
                          <a:cs typeface="Helvetica Neue"/>
                        </a:rPr>
                        <a:t> min</a:t>
                      </a:r>
                      <a:endParaRPr lang="en-US" sz="1600" dirty="0">
                        <a:latin typeface="Helvetica Neue"/>
                        <a:cs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Workshop </a:t>
                      </a: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instructions</a:t>
                      </a:r>
                      <a:endParaRPr lang="en-US" sz="1600" dirty="0" smtClean="0">
                        <a:solidFill>
                          <a:srgbClr val="4C4D50"/>
                        </a:solidFill>
                        <a:latin typeface="Helvetica Neue"/>
                        <a:cs typeface="Helvetica Neue"/>
                      </a:endParaRPr>
                    </a:p>
                  </a:txBody>
                  <a:tcPr anchor="ctr"/>
                </a:tc>
              </a:tr>
              <a:tr h="516222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Helvetica Neue"/>
                          <a:cs typeface="Helvetica Neue"/>
                        </a:rPr>
                        <a:t>:75 min</a:t>
                      </a:r>
                      <a:endParaRPr lang="en-US" sz="1600" dirty="0">
                        <a:latin typeface="Helvetica Neue"/>
                        <a:cs typeface="Helvetica Neue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rgbClr val="4C4D50"/>
                          </a:solidFill>
                          <a:latin typeface="Helvetica Neue"/>
                          <a:cs typeface="Helvetica Neue"/>
                        </a:rPr>
                        <a:t>Workshop breakout groups working time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sz="quarter" idx="12"/>
          </p:nvPr>
        </p:nvSpPr>
        <p:spPr>
          <a:xfrm>
            <a:off x="329320" y="3746217"/>
            <a:ext cx="1219417" cy="445500"/>
          </a:xfrm>
        </p:spPr>
        <p:txBody>
          <a:bodyPr/>
          <a:lstStyle/>
          <a:p>
            <a:pPr>
              <a:buClr>
                <a:srgbClr val="43ACDA"/>
              </a:buClr>
            </a:pPr>
            <a:r>
              <a:rPr lang="en-US" b="1" dirty="0" smtClean="0">
                <a:solidFill>
                  <a:srgbClr val="4C4D50"/>
                </a:solidFill>
              </a:rPr>
              <a:t>Agenda</a:t>
            </a:r>
          </a:p>
          <a:p>
            <a:pPr>
              <a:buClr>
                <a:srgbClr val="43ACDA"/>
              </a:buClr>
            </a:pPr>
            <a:endParaRPr lang="en-US" b="1" dirty="0" smtClean="0">
              <a:solidFill>
                <a:srgbClr val="4C4D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9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329317" y="1033367"/>
            <a:ext cx="4285919" cy="2075593"/>
          </a:xfrm>
        </p:spPr>
        <p:txBody>
          <a:bodyPr/>
          <a:lstStyle/>
          <a:p>
            <a:pPr>
              <a:buClr>
                <a:srgbClr val="43ACDA"/>
              </a:buClr>
            </a:pPr>
            <a:r>
              <a:rPr lang="en-US" sz="1600" dirty="0" smtClean="0">
                <a:solidFill>
                  <a:srgbClr val="4C4D50"/>
                </a:solidFill>
              </a:rPr>
              <a:t>The workshop is designed to generate discussion and engagement, and can scale to handle 50-500 people in the room.</a:t>
            </a:r>
          </a:p>
          <a:p>
            <a:pPr>
              <a:buClr>
                <a:srgbClr val="43ACDA"/>
              </a:buClr>
            </a:pPr>
            <a:r>
              <a:rPr lang="en-US" sz="1600" dirty="0" smtClean="0">
                <a:solidFill>
                  <a:srgbClr val="4C4D50"/>
                </a:solidFill>
              </a:rPr>
              <a:t>Participants will work together to discuss the </a:t>
            </a:r>
            <a:r>
              <a:rPr lang="en-US" sz="1600" dirty="0" smtClean="0">
                <a:solidFill>
                  <a:srgbClr val="4C4D50"/>
                </a:solidFill>
                <a:hlinkClick r:id="rId3"/>
              </a:rPr>
              <a:t>eight broad topics </a:t>
            </a:r>
            <a:r>
              <a:rPr lang="en-US" sz="1600" dirty="0" smtClean="0">
                <a:solidFill>
                  <a:srgbClr val="4C4D50"/>
                </a:solidFill>
              </a:rPr>
              <a:t>found in the strategic planning </a:t>
            </a:r>
            <a:r>
              <a:rPr lang="en-US" sz="1600" dirty="0" smtClean="0">
                <a:solidFill>
                  <a:srgbClr val="4C4D50"/>
                </a:solidFill>
              </a:rPr>
              <a:t>engagement framework, </a:t>
            </a:r>
            <a:r>
              <a:rPr lang="en-US" sz="1600" dirty="0" smtClean="0">
                <a:solidFill>
                  <a:srgbClr val="4C4D50"/>
                </a:solidFill>
              </a:rPr>
              <a:t>and provide written input into the </a:t>
            </a:r>
            <a:r>
              <a:rPr lang="en-US" sz="1600" dirty="0" smtClean="0">
                <a:solidFill>
                  <a:srgbClr val="4C4D50"/>
                </a:solidFill>
                <a:hlinkClick r:id="rId4"/>
              </a:rPr>
              <a:t>strategy development process</a:t>
            </a:r>
            <a:r>
              <a:rPr lang="en-US" sz="1600" dirty="0" smtClean="0">
                <a:solidFill>
                  <a:srgbClr val="4C4D50"/>
                </a:solidFill>
              </a:rPr>
              <a:t>.</a:t>
            </a:r>
          </a:p>
          <a:p>
            <a:pPr>
              <a:buClr>
                <a:srgbClr val="43ACDA"/>
              </a:buClr>
            </a:pPr>
            <a:endParaRPr lang="en-US" sz="1600" i="1" dirty="0">
              <a:solidFill>
                <a:srgbClr val="4C4D5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9320" y="321693"/>
            <a:ext cx="5976664" cy="440307"/>
          </a:xfrm>
        </p:spPr>
        <p:txBody>
          <a:bodyPr/>
          <a:lstStyle/>
          <a:p>
            <a:r>
              <a:rPr lang="en-US" b="1" cap="all" dirty="0" smtClean="0">
                <a:latin typeface="Helvetica Neue"/>
                <a:cs typeface="Helvetica Neue"/>
              </a:rPr>
              <a:t>THE WORKSHOP</a:t>
            </a:r>
            <a:endParaRPr lang="en-US" b="1" cap="all" dirty="0">
              <a:latin typeface="Helvetica Neue"/>
              <a:cs typeface="Helvetica Neue"/>
            </a:endParaRPr>
          </a:p>
        </p:txBody>
      </p:sp>
      <p:pic>
        <p:nvPicPr>
          <p:cNvPr id="2" name="Picture 1" descr="XPL_ICANN_Durban_5YrStratSession_WorkshopPlan2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t="2409" r="1989" b="2342"/>
          <a:stretch/>
        </p:blipFill>
        <p:spPr>
          <a:xfrm>
            <a:off x="154874" y="3138627"/>
            <a:ext cx="8879424" cy="3698726"/>
          </a:xfrm>
          <a:prstGeom prst="rect">
            <a:avLst/>
          </a:prstGeom>
        </p:spPr>
      </p:pic>
      <p:pic>
        <p:nvPicPr>
          <p:cNvPr id="5" name="Picture 4" descr="Room - 7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545"/>
          <a:stretch/>
        </p:blipFill>
        <p:spPr>
          <a:xfrm>
            <a:off x="4811409" y="1104712"/>
            <a:ext cx="4140290" cy="18377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33040" y="3566160"/>
            <a:ext cx="209296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Chalkduster"/>
                <a:cs typeface="Chalkduster"/>
              </a:rPr>
              <a:t>Group Rapporteurs</a:t>
            </a:r>
            <a:endParaRPr lang="en-US" sz="1200" dirty="0"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234299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9319" y="321693"/>
            <a:ext cx="8073001" cy="440307"/>
          </a:xfrm>
        </p:spPr>
        <p:txBody>
          <a:bodyPr/>
          <a:lstStyle/>
          <a:p>
            <a:r>
              <a:rPr lang="en-US" b="1" dirty="0" smtClean="0">
                <a:latin typeface="Helvetica Neue"/>
                <a:cs typeface="Helvetica Neue"/>
              </a:rPr>
              <a:t>ICANN’s STRATEGIC PLANNING </a:t>
            </a:r>
            <a:r>
              <a:rPr lang="en-US" b="1" dirty="0" smtClean="0">
                <a:latin typeface="Helvetica Neue"/>
                <a:cs typeface="Helvetica Neue"/>
              </a:rPr>
              <a:t>PORTAL</a:t>
            </a:r>
            <a:endParaRPr lang="en-US" sz="2000" b="1" dirty="0">
              <a:latin typeface="Helvetica Neue"/>
              <a:cs typeface="Helvetica Neue"/>
            </a:endParaRPr>
          </a:p>
        </p:txBody>
      </p:sp>
      <p:pic>
        <p:nvPicPr>
          <p:cNvPr id="3" name="Picture 2" descr="ICANN.org Strategy P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0531" y="1771796"/>
            <a:ext cx="4541422" cy="494667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ICANN.org Home P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86" y="917402"/>
            <a:ext cx="3717295" cy="3179219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71154" y="2632170"/>
            <a:ext cx="1423709" cy="66569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rgbClr val="000000"/>
                </a:solidFill>
              </a:ln>
            </a:endParaRPr>
          </a:p>
        </p:txBody>
      </p:sp>
      <p:cxnSp>
        <p:nvCxnSpPr>
          <p:cNvPr id="8" name="Straight Connector 7"/>
          <p:cNvCxnSpPr>
            <a:stCxn id="6" idx="4"/>
          </p:cNvCxnSpPr>
          <p:nvPr/>
        </p:nvCxnSpPr>
        <p:spPr>
          <a:xfrm>
            <a:off x="1183009" y="3297865"/>
            <a:ext cx="4615" cy="1365595"/>
          </a:xfrm>
          <a:prstGeom prst="line">
            <a:avLst/>
          </a:pr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198374" y="4649664"/>
            <a:ext cx="3205905" cy="0"/>
          </a:xfrm>
          <a:prstGeom prst="straightConnector1">
            <a:avLst/>
          </a:prstGeom>
          <a:ln w="381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>
            <a:spLocks noGrp="1"/>
          </p:cNvSpPr>
          <p:nvPr>
            <p:ph sz="quarter" idx="12"/>
          </p:nvPr>
        </p:nvSpPr>
        <p:spPr>
          <a:xfrm>
            <a:off x="1097504" y="4691083"/>
            <a:ext cx="3197659" cy="1863512"/>
          </a:xfrm>
        </p:spPr>
        <p:txBody>
          <a:bodyPr/>
          <a:lstStyle/>
          <a:p>
            <a:pPr>
              <a:buClr>
                <a:srgbClr val="43ACDA"/>
              </a:buClr>
            </a:pPr>
            <a:r>
              <a:rPr lang="en-US" dirty="0" smtClean="0">
                <a:solidFill>
                  <a:srgbClr val="4C4D50"/>
                </a:solidFill>
              </a:rPr>
              <a:t>Visit </a:t>
            </a:r>
            <a:r>
              <a:rPr lang="en-US" dirty="0" err="1" smtClean="0">
                <a:solidFill>
                  <a:srgbClr val="4C4D50"/>
                </a:solidFill>
              </a:rPr>
              <a:t>icann.org</a:t>
            </a:r>
            <a:r>
              <a:rPr lang="en-US" dirty="0" smtClean="0">
                <a:solidFill>
                  <a:srgbClr val="4C4D50"/>
                </a:solidFill>
              </a:rPr>
              <a:t> to link to the strategy planning portal for information, resources, and to provide input.</a:t>
            </a:r>
            <a:endParaRPr lang="en-US" i="1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61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ICANN_New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5812</TotalTime>
  <Words>129</Words>
  <Application>Microsoft Macintosh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ICANN_New_Template</vt:lpstr>
      <vt:lpstr>ICANN VISION &amp; FIVE YEAR STRATEGY Community Engagement in Durban</vt:lpstr>
      <vt:lpstr>OVERVIEW</vt:lpstr>
      <vt:lpstr>THE WORKSHOP</vt:lpstr>
      <vt:lpstr>ICANN’s STRATEGIC PLANNING PORTAL</vt:lpstr>
    </vt:vector>
  </TitlesOfParts>
  <Manager>Jim Trengrove</Manager>
  <Company>Internet Corporation for Assigned Names &amp; Numbers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ICANN &amp; Internet Ecosystem</dc:title>
  <dc:subject>Internet Governance</dc:subject>
  <dc:creator>Lynn Lipinski</dc:creator>
  <cp:keywords>ICANN internet governance </cp:keywords>
  <dc:description/>
  <cp:lastModifiedBy>Denise Michel</cp:lastModifiedBy>
  <cp:revision>165</cp:revision>
  <cp:lastPrinted>2013-02-07T22:29:55Z</cp:lastPrinted>
  <dcterms:created xsi:type="dcterms:W3CDTF">2013-06-06T14:49:24Z</dcterms:created>
  <dcterms:modified xsi:type="dcterms:W3CDTF">2013-07-06T01:26:31Z</dcterms:modified>
  <cp:category/>
</cp:coreProperties>
</file>